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Amatic SC"/>
      <p:regular r:id="rId27"/>
      <p:bold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2c0ee3e4b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2c0ee3e4b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82c0ee3e4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82c0ee3e4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296c9be0d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296c9be0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</a:t>
            </a:r>
            <a:r>
              <a:rPr lang="en" sz="1800"/>
              <a:t> have molars in my mouth, which are flat and bumpy, perfect for grinding up plants!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296c9be0d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296c9be0d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2a115d9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2a115d9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2a115d95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82a115d95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2a115d95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2a115d95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82a115d95c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82a115d95c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82a115d95c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82a115d95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3617bca7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3617bca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8296c9be0d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8296c9be0d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3617bca7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3617bca7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73617bca7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73617bca7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8296c9be0d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8296c9be0d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82adb02b8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82adb02b8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296c9be0d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296c9be0d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296c9be0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8296c9be0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2c0ee3e4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82c0ee3e4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2c0ee3e4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2c0ee3e4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82c0ee3e4b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82c0ee3e4b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Skull Detectives </a:t>
            </a: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23079" l="0" r="0" t="20876"/>
          <a:stretch/>
        </p:blipFill>
        <p:spPr>
          <a:xfrm>
            <a:off x="3506497" y="3741687"/>
            <a:ext cx="2131000" cy="8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-1208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Mystery Skull #2</a:t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11398" l="3540" r="0" t="13807"/>
          <a:stretch/>
        </p:blipFill>
        <p:spPr>
          <a:xfrm>
            <a:off x="1702549" y="680125"/>
            <a:ext cx="5591550" cy="446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type="title"/>
          </p:nvPr>
        </p:nvSpPr>
        <p:spPr>
          <a:xfrm>
            <a:off x="311700" y="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Mystery Skull #3</a:t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9474" l="2828" r="2563" t="-1192"/>
          <a:stretch/>
        </p:blipFill>
        <p:spPr>
          <a:xfrm>
            <a:off x="2134662" y="681150"/>
            <a:ext cx="4874675" cy="446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/>
          <p:nvPr>
            <p:ph type="title"/>
          </p:nvPr>
        </p:nvSpPr>
        <p:spPr>
          <a:xfrm>
            <a:off x="1414775" y="108600"/>
            <a:ext cx="19233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I?</a:t>
            </a:r>
            <a:endParaRPr/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5020675" y="2072700"/>
            <a:ext cx="4053600" cy="17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have molars in my mouth, which are flat and bumpy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Perfect for grinding up plants!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pointy canines for tearing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4"/>
          <p:cNvSpPr txBox="1"/>
          <p:nvPr/>
        </p:nvSpPr>
        <p:spPr>
          <a:xfrm>
            <a:off x="5020675" y="108600"/>
            <a:ext cx="4123500" cy="13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Do you think this animal is a carnivore, omnivore, or herbivore? Why?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to reveal hints</a:t>
            </a:r>
            <a:endParaRPr/>
          </a:p>
        </p:txBody>
      </p:sp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b="24623" l="0" r="4141" t="20192"/>
          <a:stretch/>
        </p:blipFill>
        <p:spPr>
          <a:xfrm>
            <a:off x="278400" y="1106000"/>
            <a:ext cx="4671975" cy="268960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278400" y="3258000"/>
            <a:ext cx="23664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Mystery Skull #1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535775" y="4139875"/>
            <a:ext cx="39189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 am an herbivore!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type="title"/>
          </p:nvPr>
        </p:nvSpPr>
        <p:spPr>
          <a:xfrm>
            <a:off x="4347600" y="137775"/>
            <a:ext cx="4592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an herbivore and...</a:t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025" y="137763"/>
            <a:ext cx="2538175" cy="16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/>
        </p:nvSpPr>
        <p:spPr>
          <a:xfrm>
            <a:off x="4209825" y="1252025"/>
            <a:ext cx="4484700" cy="19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live in Santa Cruz and can be found in meadows and forests.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Sometimes I have things called antlers growing out of my head!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eat grass, berries, and seeds.</a:t>
            </a:r>
            <a:endParaRPr sz="2000"/>
          </a:p>
        </p:txBody>
      </p:sp>
      <p:pic>
        <p:nvPicPr>
          <p:cNvPr id="149" name="Google Shape;149;p25"/>
          <p:cNvPicPr preferRelativeResize="0"/>
          <p:nvPr/>
        </p:nvPicPr>
        <p:blipFill rotWithShape="1">
          <a:blip r:embed="rId4">
            <a:alphaModFix/>
          </a:blip>
          <a:srcRect b="0" l="17763" r="23571" t="7011"/>
          <a:stretch/>
        </p:blipFill>
        <p:spPr>
          <a:xfrm>
            <a:off x="806525" y="2035975"/>
            <a:ext cx="2473183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/>
          <p:nvPr/>
        </p:nvSpPr>
        <p:spPr>
          <a:xfrm>
            <a:off x="4347600" y="3513175"/>
            <a:ext cx="37506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 am A Deer!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1077075" y="106200"/>
            <a:ext cx="20763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I?</a:t>
            </a:r>
            <a:endParaRPr/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4572000" y="1879438"/>
            <a:ext cx="4253100" cy="22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Just like you, I have the mouth of an omnivore!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have sharp canines, pointy incisors, and bumpy molars.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That means it is easy for me to eat both plants and meat.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6"/>
          <p:cNvPicPr preferRelativeResize="0"/>
          <p:nvPr/>
        </p:nvPicPr>
        <p:blipFill rotWithShape="1">
          <a:blip r:embed="rId3">
            <a:alphaModFix/>
          </a:blip>
          <a:srcRect b="8156" l="0" r="0" t="13864"/>
          <a:stretch/>
        </p:blipFill>
        <p:spPr>
          <a:xfrm>
            <a:off x="211875" y="864499"/>
            <a:ext cx="4252975" cy="341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4572000" y="0"/>
            <a:ext cx="4479900" cy="10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Do you think this animal is a carnivore, omnivore, or herbivore? Why?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to reveal hints</a:t>
            </a:r>
            <a:endParaRPr sz="1800"/>
          </a:p>
        </p:txBody>
      </p:sp>
      <p:sp>
        <p:nvSpPr>
          <p:cNvPr id="159" name="Google Shape;159;p26"/>
          <p:cNvSpPr txBox="1"/>
          <p:nvPr/>
        </p:nvSpPr>
        <p:spPr>
          <a:xfrm>
            <a:off x="211875" y="3838000"/>
            <a:ext cx="23655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Mystery Skull #2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607150" y="4279000"/>
            <a:ext cx="3857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 am an Omnivore!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title"/>
          </p:nvPr>
        </p:nvSpPr>
        <p:spPr>
          <a:xfrm>
            <a:off x="4475350" y="0"/>
            <a:ext cx="44295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an omnivore and...</a:t>
            </a:r>
            <a:endParaRPr/>
          </a:p>
        </p:txBody>
      </p:sp>
      <p:pic>
        <p:nvPicPr>
          <p:cNvPr id="166" name="Google Shape;166;p27"/>
          <p:cNvPicPr preferRelativeResize="0"/>
          <p:nvPr/>
        </p:nvPicPr>
        <p:blipFill rotWithShape="1">
          <a:blip r:embed="rId3">
            <a:alphaModFix/>
          </a:blip>
          <a:srcRect b="5421" l="-1590" r="1590" t="10657"/>
          <a:stretch/>
        </p:blipFill>
        <p:spPr>
          <a:xfrm>
            <a:off x="0" y="2571750"/>
            <a:ext cx="3849425" cy="2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4097650" y="1245000"/>
            <a:ext cx="5184900" cy="26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am not a picky eater and will eat anything I find such as small animals, plants, and berries.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am a relative of dogs.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have good camouflage but you might have seen me before.</a:t>
            </a:r>
            <a:endParaRPr sz="1800"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675" y="134700"/>
            <a:ext cx="3338069" cy="23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7"/>
          <p:cNvSpPr txBox="1"/>
          <p:nvPr/>
        </p:nvSpPr>
        <p:spPr>
          <a:xfrm>
            <a:off x="5003050" y="3714725"/>
            <a:ext cx="3374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 am A Coyote!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>
            <p:ph type="title"/>
          </p:nvPr>
        </p:nvSpPr>
        <p:spPr>
          <a:xfrm>
            <a:off x="1146375" y="63100"/>
            <a:ext cx="21375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I?</a:t>
            </a:r>
            <a:endParaRPr/>
          </a:p>
        </p:txBody>
      </p:sp>
      <p:sp>
        <p:nvSpPr>
          <p:cNvPr id="175" name="Google Shape;175;p28"/>
          <p:cNvSpPr txBox="1"/>
          <p:nvPr>
            <p:ph idx="1" type="body"/>
          </p:nvPr>
        </p:nvSpPr>
        <p:spPr>
          <a:xfrm>
            <a:off x="4500725" y="2046600"/>
            <a:ext cx="4461000" cy="105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have super sharp teeth and large canines for catching prey. 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My molars are sharp and pointy.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7943" l="0" r="0" t="6645"/>
          <a:stretch/>
        </p:blipFill>
        <p:spPr>
          <a:xfrm>
            <a:off x="169413" y="765700"/>
            <a:ext cx="4091424" cy="361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4500725" y="144700"/>
            <a:ext cx="4248300" cy="7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Do you think this animal is a carnivore, omnivore, or herbivore? Why?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to reveal hints</a:t>
            </a:r>
            <a:endParaRPr sz="1800"/>
          </a:p>
        </p:txBody>
      </p:sp>
      <p:sp>
        <p:nvSpPr>
          <p:cNvPr id="178" name="Google Shape;178;p28"/>
          <p:cNvSpPr txBox="1"/>
          <p:nvPr/>
        </p:nvSpPr>
        <p:spPr>
          <a:xfrm>
            <a:off x="169425" y="3902550"/>
            <a:ext cx="2993100" cy="4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</a:rPr>
              <a:t>Mystery Skull #3</a:t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179" name="Google Shape;179;p28"/>
          <p:cNvSpPr txBox="1"/>
          <p:nvPr/>
        </p:nvSpPr>
        <p:spPr>
          <a:xfrm>
            <a:off x="760125" y="4377800"/>
            <a:ext cx="3500700" cy="8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 I am a Carnivore!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4572000" y="93850"/>
            <a:ext cx="40227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a carnivore and...</a:t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 b="0" l="17965" r="0" t="14980"/>
          <a:stretch/>
        </p:blipFill>
        <p:spPr>
          <a:xfrm>
            <a:off x="661750" y="2809041"/>
            <a:ext cx="2837600" cy="2205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9"/>
          <p:cNvPicPr preferRelativeResize="0"/>
          <p:nvPr/>
        </p:nvPicPr>
        <p:blipFill rotWithShape="1">
          <a:blip r:embed="rId4">
            <a:alphaModFix/>
          </a:blip>
          <a:srcRect b="25151" l="0" r="0" t="8346"/>
          <a:stretch/>
        </p:blipFill>
        <p:spPr>
          <a:xfrm>
            <a:off x="858600" y="93850"/>
            <a:ext cx="2443876" cy="263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/>
          <p:nvPr/>
        </p:nvSpPr>
        <p:spPr>
          <a:xfrm>
            <a:off x="3920200" y="1255200"/>
            <a:ext cx="5128200" cy="20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live in Santa Cruz but you probably have not seen me because I come out during the night.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am a predator and hunt other animals.</a:t>
            </a:r>
            <a:endParaRPr sz="20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/>
              <a:t>I am a relative of house cats!</a:t>
            </a:r>
            <a:endParaRPr sz="1800"/>
          </a:p>
        </p:txBody>
      </p:sp>
      <p:sp>
        <p:nvSpPr>
          <p:cNvPr id="188" name="Google Shape;188;p29"/>
          <p:cNvSpPr txBox="1"/>
          <p:nvPr/>
        </p:nvSpPr>
        <p:spPr>
          <a:xfrm>
            <a:off x="5176450" y="3651650"/>
            <a:ext cx="26157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rPr>
              <a:t>I am A Bobcat!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235175" y="1494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Draw a </a:t>
            </a:r>
            <a:r>
              <a:rPr lang="en"/>
              <a:t>skull</a:t>
            </a:r>
            <a:r>
              <a:rPr lang="en"/>
              <a:t>! </a:t>
            </a:r>
            <a:endParaRPr/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88225" y="950475"/>
            <a:ext cx="8520600" cy="119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Choose one of the animals we just learned about and draw their skull! The next 3 slides have the images for 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reference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You can also look up other images online to draw it from a different view.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 to think about while drawing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 you notice about the other features on the skull?</a:t>
            </a:r>
            <a:endParaRPr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○"/>
            </a:pPr>
            <a:r>
              <a:rPr lang="en" sz="1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are the eyes placed? On the side or on the front?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7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46256" l="10565" r="41692" t="32886"/>
          <a:stretch/>
        </p:blipFill>
        <p:spPr>
          <a:xfrm>
            <a:off x="1836975" y="3910725"/>
            <a:ext cx="4913875" cy="115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 rotWithShape="1">
          <a:blip r:embed="rId4">
            <a:alphaModFix/>
          </a:blip>
          <a:srcRect b="5574" l="5360" r="4403" t="7317"/>
          <a:stretch/>
        </p:blipFill>
        <p:spPr>
          <a:xfrm>
            <a:off x="5820800" y="-3"/>
            <a:ext cx="829831" cy="80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 txBox="1"/>
          <p:nvPr/>
        </p:nvSpPr>
        <p:spPr>
          <a:xfrm>
            <a:off x="1510650" y="2843150"/>
            <a:ext cx="5566500" cy="4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rgbClr val="0000FF"/>
                </a:solidFill>
              </a:rPr>
              <a:t>Say this outloud “eyes in front hunt, eyes on side hide”</a:t>
            </a:r>
            <a:endParaRPr>
              <a:solidFill>
                <a:srgbClr val="0000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388225" y="3153450"/>
            <a:ext cx="8367600" cy="1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" sz="1800"/>
              <a:t>Once you have drawn your skull, label the types of teeth using these terms: molar, canine, incisor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-392475" y="149475"/>
            <a:ext cx="55512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SKull #1 -  Deer</a:t>
            </a:r>
            <a:endParaRPr/>
          </a:p>
        </p:txBody>
      </p:sp>
      <p:pic>
        <p:nvPicPr>
          <p:cNvPr id="204" name="Google Shape;204;p31"/>
          <p:cNvPicPr preferRelativeResize="0"/>
          <p:nvPr/>
        </p:nvPicPr>
        <p:blipFill rotWithShape="1">
          <a:blip r:embed="rId3">
            <a:alphaModFix/>
          </a:blip>
          <a:srcRect b="24305" l="3103" r="8968" t="23838"/>
          <a:stretch/>
        </p:blipFill>
        <p:spPr>
          <a:xfrm>
            <a:off x="128925" y="950475"/>
            <a:ext cx="6652526" cy="392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1"/>
          <p:cNvSpPr txBox="1"/>
          <p:nvPr/>
        </p:nvSpPr>
        <p:spPr>
          <a:xfrm>
            <a:off x="6980450" y="950475"/>
            <a:ext cx="2163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 you notice about the other features on the skull?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Where are the eyes placed? On the side or on the front?</a:t>
            </a:r>
            <a:endParaRPr sz="18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184250" y="291725"/>
            <a:ext cx="8648100" cy="432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Today we are going to be skull detectives! We will observe skulls of three different native animals and make educated guesses about what they eat. 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part of the skull will help us find out what an animal eats?</a:t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-440650" y="-120875"/>
            <a:ext cx="5591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Skull #2 - Coyote</a:t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 rotWithShape="1">
          <a:blip r:embed="rId3">
            <a:alphaModFix/>
          </a:blip>
          <a:srcRect b="11398" l="3540" r="0" t="13807"/>
          <a:stretch/>
        </p:blipFill>
        <p:spPr>
          <a:xfrm>
            <a:off x="197874" y="603600"/>
            <a:ext cx="5591550" cy="446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5927475" y="1534500"/>
            <a:ext cx="3354600" cy="207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 you notice about the other features on the skull?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Where are the eyes placed? On the side or on the front?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-102850" y="-92125"/>
            <a:ext cx="50622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Skull #3 - Bobcat</a:t>
            </a:r>
            <a:endParaRPr/>
          </a:p>
        </p:txBody>
      </p:sp>
      <p:pic>
        <p:nvPicPr>
          <p:cNvPr id="218" name="Google Shape;218;p33"/>
          <p:cNvPicPr preferRelativeResize="0"/>
          <p:nvPr/>
        </p:nvPicPr>
        <p:blipFill rotWithShape="1">
          <a:blip r:embed="rId3">
            <a:alphaModFix/>
          </a:blip>
          <a:srcRect b="9474" l="2828" r="2563" t="-1192"/>
          <a:stretch/>
        </p:blipFill>
        <p:spPr>
          <a:xfrm>
            <a:off x="207487" y="604375"/>
            <a:ext cx="4874675" cy="446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3"/>
          <p:cNvSpPr txBox="1"/>
          <p:nvPr/>
        </p:nvSpPr>
        <p:spPr>
          <a:xfrm>
            <a:off x="5352225" y="1496350"/>
            <a:ext cx="3638700" cy="26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do you notice about the other features on the skull?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Where are the eyes placed? On the side or on the front?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567000" y="489850"/>
            <a:ext cx="8082000" cy="23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The teeth!</a:t>
            </a:r>
            <a:endParaRPr i="1" sz="2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24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The different types of teeth in our mouth help us eat different types of food.</a:t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8" name="Google Shape;68;p15"/>
          <p:cNvSpPr txBox="1"/>
          <p:nvPr/>
        </p:nvSpPr>
        <p:spPr>
          <a:xfrm>
            <a:off x="567000" y="3265949"/>
            <a:ext cx="8315400" cy="16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</a:t>
            </a:r>
            <a:r>
              <a:rPr lang="en" sz="2400"/>
              <a:t>here are scientific words to describe what an animal eats. Do you know any of them?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509200"/>
            <a:ext cx="8520600" cy="42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lick to see the answers: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scientific word for an animal that eats </a:t>
            </a: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meat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scientific word for an animal that eats </a:t>
            </a: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only plants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the scientific word for an animal that can eat </a:t>
            </a:r>
            <a:r>
              <a:rPr b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both plants and animals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? </a:t>
            </a:r>
            <a:endParaRPr sz="2000"/>
          </a:p>
        </p:txBody>
      </p:sp>
      <p:sp>
        <p:nvSpPr>
          <p:cNvPr id="74" name="Google Shape;74;p16"/>
          <p:cNvSpPr txBox="1"/>
          <p:nvPr/>
        </p:nvSpPr>
        <p:spPr>
          <a:xfrm>
            <a:off x="2502675" y="1496350"/>
            <a:ext cx="44778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980000"/>
                </a:solidFill>
              </a:rPr>
              <a:t>Carnivore     </a:t>
            </a:r>
            <a:endParaRPr sz="2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2502675" y="2571750"/>
            <a:ext cx="14124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</a:rPr>
              <a:t>Herbivore</a:t>
            </a:r>
            <a:endParaRPr sz="2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2502675" y="3814450"/>
            <a:ext cx="36051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FF"/>
                </a:solidFill>
              </a:rPr>
              <a:t>Omnivore</a:t>
            </a:r>
            <a:endParaRPr b="1"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/>
              <a:t>Humans are omnivores!</a:t>
            </a:r>
            <a:endParaRPr i="1" sz="2000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 b="12290" l="0" r="0" t="14158"/>
          <a:stretch/>
        </p:blipFill>
        <p:spPr>
          <a:xfrm>
            <a:off x="4026700" y="1496348"/>
            <a:ext cx="1090599" cy="6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8992" y="2655401"/>
            <a:ext cx="1266007" cy="53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b="7918" l="0" r="0" t="0"/>
          <a:stretch/>
        </p:blipFill>
        <p:spPr>
          <a:xfrm>
            <a:off x="4178409" y="3700150"/>
            <a:ext cx="787175" cy="78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idx="1" type="body"/>
          </p:nvPr>
        </p:nvSpPr>
        <p:spPr>
          <a:xfrm>
            <a:off x="419000" y="0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Now use your tongue to feel your front teeth. What do you notice about them?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Next use your tongue and feel your back teeth. Are they the same as the front teeth? What is different about them?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●"/>
            </a:pPr>
            <a:r>
              <a:rPr i="1"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You can also look in a mirror to see your teeth</a:t>
            </a:r>
            <a:endParaRPr i="1"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221" y="3245446"/>
            <a:ext cx="1460025" cy="14600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1132800" y="3199375"/>
            <a:ext cx="2072400" cy="15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 notice that my back teeth are flat and bumpy and that my front teeth are pointy and smooth </a:t>
            </a:r>
            <a:endParaRPr sz="1600"/>
          </a:p>
        </p:txBody>
      </p:sp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988" y="2871762"/>
            <a:ext cx="3132625" cy="2360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7100" y="62650"/>
            <a:ext cx="2257425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644900" y="352500"/>
            <a:ext cx="3578100" cy="36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This is a diagram of the human mouth. Look at the diagram to find each tooth type and then find it in your own mouth!</a:t>
            </a:r>
            <a:endParaRPr sz="2400"/>
          </a:p>
        </p:txBody>
      </p:sp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b="45014" l="8494" r="39581" t="31964"/>
          <a:stretch/>
        </p:blipFill>
        <p:spPr>
          <a:xfrm>
            <a:off x="140063" y="3609950"/>
            <a:ext cx="5943600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idx="1" type="body"/>
          </p:nvPr>
        </p:nvSpPr>
        <p:spPr>
          <a:xfrm>
            <a:off x="237150" y="414700"/>
            <a:ext cx="4367400" cy="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Incisors help us bite off pieces of food.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 rotWithShape="1">
          <a:blip r:embed="rId3">
            <a:alphaModFix/>
          </a:blip>
          <a:srcRect b="45014" l="8494" r="39581" t="31964"/>
          <a:stretch/>
        </p:blipFill>
        <p:spPr>
          <a:xfrm>
            <a:off x="1600188" y="3724275"/>
            <a:ext cx="5943600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7100" y="62650"/>
            <a:ext cx="2257425" cy="3609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37150" y="1140338"/>
            <a:ext cx="4975200" cy="9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Canines help us grip and tear food.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Carnivores have canines to tear meat.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237150" y="2189100"/>
            <a:ext cx="52125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Molars help us grind and chew up food. Herbivores will have molars for grinding up plants.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 a Skull detective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259725"/>
            <a:ext cx="8520600" cy="70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 the next three slides look closely</a:t>
            </a:r>
            <a:r>
              <a:rPr lang="en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the skulls and their teeth.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13844" l="0" r="0" t="12240"/>
          <a:stretch/>
        </p:blipFill>
        <p:spPr>
          <a:xfrm>
            <a:off x="6280175" y="126963"/>
            <a:ext cx="1425075" cy="113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9024" l="0" r="0" t="0"/>
          <a:stretch/>
        </p:blipFill>
        <p:spPr>
          <a:xfrm>
            <a:off x="2074900" y="51350"/>
            <a:ext cx="741650" cy="10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311700" y="1837475"/>
            <a:ext cx="85206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We can figure out what the animal might eat based off what type of teeth they have.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311700" y="3039850"/>
            <a:ext cx="8520600" cy="18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Are they are a carnivore, omnivore, or herbivore?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Choose one skull for each category and think of at least one reason why.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Write down your answers so that you can reference them later.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1494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Mystery SKull #1</a:t>
            </a:r>
            <a:endParaRPr/>
          </a:p>
        </p:txBody>
      </p:sp>
      <p:pic>
        <p:nvPicPr>
          <p:cNvPr id="119" name="Google Shape;119;p21"/>
          <p:cNvPicPr preferRelativeResize="0"/>
          <p:nvPr/>
        </p:nvPicPr>
        <p:blipFill rotWithShape="1">
          <a:blip r:embed="rId3">
            <a:alphaModFix/>
          </a:blip>
          <a:srcRect b="24305" l="3106" r="6313" t="23838"/>
          <a:stretch/>
        </p:blipFill>
        <p:spPr>
          <a:xfrm>
            <a:off x="1032078" y="1093850"/>
            <a:ext cx="6853421" cy="39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