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Amatic SC"/>
      <p:regular r:id="rId22"/>
      <p:bold r:id="rId23"/>
    </p:embeddedFont>
    <p:embeddedFont>
      <p:font typeface="Source Code Pro"/>
      <p:regular r:id="rId24"/>
      <p:bold r:id="rId25"/>
      <p:italic r:id="rId26"/>
      <p:boldItalic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Spencer Klinefelt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AmaticSC-regular.fntdata"/><Relationship Id="rId21" Type="http://schemas.openxmlformats.org/officeDocument/2006/relationships/slide" Target="slides/slide15.xml"/><Relationship Id="rId24" Type="http://schemas.openxmlformats.org/officeDocument/2006/relationships/font" Target="fonts/SourceCodePro-regular.fntdata"/><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SourceCodePro-italic.fntdata"/><Relationship Id="rId25" Type="http://schemas.openxmlformats.org/officeDocument/2006/relationships/font" Target="fonts/SourceCodePro-bold.fntdata"/><Relationship Id="rId28" Type="http://schemas.openxmlformats.org/officeDocument/2006/relationships/font" Target="fonts/Comfortaa-regular.fntdata"/><Relationship Id="rId27" Type="http://schemas.openxmlformats.org/officeDocument/2006/relationships/font" Target="fonts/SourceCodePr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omfortaa-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16T17:27:39.680">
    <p:pos x="65" y="485"/>
    <p:text>This photo is hilarious to 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839affa66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39affa66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839affa66f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39affa66f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839affa66f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39affa66f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839affa66f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839affa66f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839affa66f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839affa66f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839a3448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39a3448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839affa66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839affa66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839affa66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839affa66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839affa66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39affa66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39affa66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39affa66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839affa66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839affa66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839affa66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39affa66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39affa66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39affa66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839affa66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839affa66f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0.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7.png"/><Relationship Id="rId7" Type="http://schemas.openxmlformats.org/officeDocument/2006/relationships/image" Target="../media/image25.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8.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BIRD BEAKS!</a:t>
            </a:r>
            <a:endParaRPr/>
          </a:p>
        </p:txBody>
      </p:sp>
      <p:pic>
        <p:nvPicPr>
          <p:cNvPr id="57" name="Google Shape;57;p13"/>
          <p:cNvPicPr preferRelativeResize="0"/>
          <p:nvPr/>
        </p:nvPicPr>
        <p:blipFill rotWithShape="1">
          <a:blip r:embed="rId3">
            <a:alphaModFix/>
          </a:blip>
          <a:srcRect b="23079" l="0" r="0" t="20876"/>
          <a:stretch/>
        </p:blipFill>
        <p:spPr>
          <a:xfrm>
            <a:off x="3660924" y="3949475"/>
            <a:ext cx="1865675" cy="77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141" name="Shape 141"/>
        <p:cNvGrpSpPr/>
        <p:nvPr/>
      </p:nvGrpSpPr>
      <p:grpSpPr>
        <a:xfrm>
          <a:off x="0" y="0"/>
          <a:ext cx="0" cy="0"/>
          <a:chOff x="0" y="0"/>
          <a:chExt cx="0" cy="0"/>
        </a:xfrm>
      </p:grpSpPr>
      <p:sp>
        <p:nvSpPr>
          <p:cNvPr id="142" name="Google Shape;142;p22"/>
          <p:cNvSpPr txBox="1"/>
          <p:nvPr/>
        </p:nvSpPr>
        <p:spPr>
          <a:xfrm>
            <a:off x="214275" y="167025"/>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omfortaa"/>
                <a:ea typeface="Comfortaa"/>
                <a:cs typeface="Comfortaa"/>
                <a:sym typeface="Comfortaa"/>
              </a:rPr>
              <a:t>Bird beak #2</a:t>
            </a:r>
            <a:endParaRPr sz="3000">
              <a:latin typeface="Comfortaa"/>
              <a:ea typeface="Comfortaa"/>
              <a:cs typeface="Comfortaa"/>
              <a:sym typeface="Comfortaa"/>
            </a:endParaRPr>
          </a:p>
        </p:txBody>
      </p:sp>
      <p:pic>
        <p:nvPicPr>
          <p:cNvPr id="143" name="Google Shape;143;p22"/>
          <p:cNvPicPr preferRelativeResize="0"/>
          <p:nvPr/>
        </p:nvPicPr>
        <p:blipFill rotWithShape="1">
          <a:blip r:embed="rId3">
            <a:alphaModFix/>
          </a:blip>
          <a:srcRect b="59968" l="46168" r="14492" t="1312"/>
          <a:stretch/>
        </p:blipFill>
        <p:spPr>
          <a:xfrm>
            <a:off x="65164" y="1286425"/>
            <a:ext cx="4740024" cy="2668149"/>
          </a:xfrm>
          <a:prstGeom prst="rect">
            <a:avLst/>
          </a:prstGeom>
          <a:noFill/>
          <a:ln>
            <a:noFill/>
          </a:ln>
        </p:spPr>
      </p:pic>
      <p:sp>
        <p:nvSpPr>
          <p:cNvPr id="144" name="Google Shape;144;p22"/>
          <p:cNvSpPr txBox="1"/>
          <p:nvPr/>
        </p:nvSpPr>
        <p:spPr>
          <a:xfrm>
            <a:off x="5919000" y="2626600"/>
            <a:ext cx="32250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I notice that this beak is </a:t>
            </a:r>
            <a:r>
              <a:rPr lang="en">
                <a:solidFill>
                  <a:srgbClr val="FF0000"/>
                </a:solidFill>
                <a:latin typeface="Source Code Pro"/>
                <a:ea typeface="Source Code Pro"/>
                <a:cs typeface="Source Code Pro"/>
                <a:sym typeface="Source Code Pro"/>
              </a:rPr>
              <a:t>very long</a:t>
            </a:r>
            <a:r>
              <a:rPr lang="en">
                <a:latin typeface="Source Code Pro"/>
                <a:ea typeface="Source Code Pro"/>
                <a:cs typeface="Source Code Pro"/>
                <a:sym typeface="Source Code Pro"/>
              </a:rPr>
              <a:t> and </a:t>
            </a:r>
            <a:r>
              <a:rPr lang="en">
                <a:solidFill>
                  <a:srgbClr val="FF0000"/>
                </a:solidFill>
                <a:latin typeface="Source Code Pro"/>
                <a:ea typeface="Source Code Pro"/>
                <a:cs typeface="Source Code Pro"/>
                <a:sym typeface="Source Code Pro"/>
              </a:rPr>
              <a:t>thin</a:t>
            </a:r>
            <a:r>
              <a:rPr lang="en">
                <a:latin typeface="Source Code Pro"/>
                <a:ea typeface="Source Code Pro"/>
                <a:cs typeface="Source Code Pro"/>
                <a:sym typeface="Source Code Pro"/>
              </a:rPr>
              <a:t>. It reminds me of </a:t>
            </a:r>
            <a:r>
              <a:rPr lang="en">
                <a:solidFill>
                  <a:srgbClr val="FF0000"/>
                </a:solidFill>
                <a:latin typeface="Source Code Pro"/>
                <a:ea typeface="Source Code Pro"/>
                <a:cs typeface="Source Code Pro"/>
                <a:sym typeface="Source Code Pro"/>
              </a:rPr>
              <a:t>a straw</a:t>
            </a:r>
            <a:r>
              <a:rPr lang="en">
                <a:latin typeface="Source Code Pro"/>
                <a:ea typeface="Source Code Pro"/>
                <a:cs typeface="Source Code Pro"/>
                <a:sym typeface="Source Code Pro"/>
              </a:rPr>
              <a:t>. I think this beak helps the bird </a:t>
            </a:r>
            <a:r>
              <a:rPr lang="en">
                <a:solidFill>
                  <a:srgbClr val="FF0000"/>
                </a:solidFill>
                <a:latin typeface="Source Code Pro"/>
                <a:ea typeface="Source Code Pro"/>
                <a:cs typeface="Source Code Pro"/>
                <a:sym typeface="Source Code Pro"/>
              </a:rPr>
              <a:t>sip and slurp </a:t>
            </a:r>
            <a:r>
              <a:rPr lang="en">
                <a:latin typeface="Source Code Pro"/>
                <a:ea typeface="Source Code Pro"/>
                <a:cs typeface="Source Code Pro"/>
                <a:sym typeface="Source Code Pro"/>
              </a:rPr>
              <a:t>so I think it eats</a:t>
            </a:r>
            <a:r>
              <a:rPr lang="en">
                <a:solidFill>
                  <a:srgbClr val="FF0000"/>
                </a:solidFill>
                <a:latin typeface="Source Code Pro"/>
                <a:ea typeface="Source Code Pro"/>
                <a:cs typeface="Source Code Pro"/>
                <a:sym typeface="Source Code Pro"/>
              </a:rPr>
              <a:t> nectar</a:t>
            </a:r>
            <a:r>
              <a:rPr lang="en">
                <a:latin typeface="Source Code Pro"/>
                <a:ea typeface="Source Code Pro"/>
                <a:cs typeface="Source Code Pro"/>
                <a:sym typeface="Source Code Pro"/>
              </a:rPr>
              <a:t>!</a:t>
            </a:r>
            <a:endParaRPr>
              <a:latin typeface="Source Code Pro"/>
              <a:ea typeface="Source Code Pro"/>
              <a:cs typeface="Source Code Pro"/>
              <a:sym typeface="Source Code Pro"/>
            </a:endParaRPr>
          </a:p>
        </p:txBody>
      </p:sp>
      <p:sp>
        <p:nvSpPr>
          <p:cNvPr id="145" name="Google Shape;145;p22"/>
          <p:cNvSpPr txBox="1"/>
          <p:nvPr/>
        </p:nvSpPr>
        <p:spPr>
          <a:xfrm>
            <a:off x="5356500" y="269925"/>
            <a:ext cx="3785400" cy="19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____________ and ___________. It reminds me of ____________________.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think this beak helps the bird (A)_____________________________ so I think it eats (B)___________________________.</a:t>
            </a:r>
            <a:endParaRPr>
              <a:latin typeface="Comfortaa"/>
              <a:ea typeface="Comfortaa"/>
              <a:cs typeface="Comfortaa"/>
              <a:sym typeface="Comfortaa"/>
            </a:endParaRPr>
          </a:p>
        </p:txBody>
      </p:sp>
      <p:sp>
        <p:nvSpPr>
          <p:cNvPr id="146" name="Google Shape;146;p22"/>
          <p:cNvSpPr/>
          <p:nvPr/>
        </p:nvSpPr>
        <p:spPr>
          <a:xfrm>
            <a:off x="5687750" y="2035500"/>
            <a:ext cx="3315300" cy="24723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2"/>
          <p:cNvPicPr preferRelativeResize="0"/>
          <p:nvPr/>
        </p:nvPicPr>
        <p:blipFill>
          <a:blip r:embed="rId4">
            <a:alphaModFix/>
          </a:blip>
          <a:stretch>
            <a:fillRect/>
          </a:stretch>
        </p:blipFill>
        <p:spPr>
          <a:xfrm>
            <a:off x="4805194" y="3544844"/>
            <a:ext cx="955600" cy="1436011"/>
          </a:xfrm>
          <a:prstGeom prst="rect">
            <a:avLst/>
          </a:prstGeom>
          <a:noFill/>
          <a:ln>
            <a:noFill/>
          </a:ln>
        </p:spPr>
      </p:pic>
      <p:pic>
        <p:nvPicPr>
          <p:cNvPr id="148" name="Google Shape;148;p22"/>
          <p:cNvPicPr preferRelativeResize="0"/>
          <p:nvPr/>
        </p:nvPicPr>
        <p:blipFill>
          <a:blip r:embed="rId5">
            <a:alphaModFix/>
          </a:blip>
          <a:stretch>
            <a:fillRect/>
          </a:stretch>
        </p:blipFill>
        <p:spPr>
          <a:xfrm>
            <a:off x="7413400" y="4071472"/>
            <a:ext cx="1539222" cy="10262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136900" y="888275"/>
            <a:ext cx="5122450" cy="3439973"/>
          </a:xfrm>
          <a:prstGeom prst="rect">
            <a:avLst/>
          </a:prstGeom>
          <a:noFill/>
          <a:ln>
            <a:noFill/>
          </a:ln>
        </p:spPr>
      </p:pic>
      <p:sp>
        <p:nvSpPr>
          <p:cNvPr id="154" name="Google Shape;154;p23"/>
          <p:cNvSpPr txBox="1"/>
          <p:nvPr/>
        </p:nvSpPr>
        <p:spPr>
          <a:xfrm>
            <a:off x="136900" y="90875"/>
            <a:ext cx="4461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omfortaa"/>
                <a:ea typeface="Comfortaa"/>
                <a:cs typeface="Comfortaa"/>
                <a:sym typeface="Comfortaa"/>
              </a:rPr>
              <a:t>Bird beak #3</a:t>
            </a:r>
            <a:endParaRPr sz="3000">
              <a:latin typeface="Comfortaa"/>
              <a:ea typeface="Comfortaa"/>
              <a:cs typeface="Comfortaa"/>
              <a:sym typeface="Comfortaa"/>
            </a:endParaRPr>
          </a:p>
        </p:txBody>
      </p:sp>
      <p:sp>
        <p:nvSpPr>
          <p:cNvPr id="155" name="Google Shape;155;p23"/>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56" name="Google Shape;156;p23"/>
          <p:cNvSpPr txBox="1"/>
          <p:nvPr/>
        </p:nvSpPr>
        <p:spPr>
          <a:xfrm>
            <a:off x="5990550" y="2348763"/>
            <a:ext cx="2927100" cy="5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This bird’s beak is </a:t>
            </a:r>
            <a:r>
              <a:rPr lang="en">
                <a:solidFill>
                  <a:srgbClr val="FF0000"/>
                </a:solidFill>
                <a:latin typeface="Comfortaa"/>
                <a:ea typeface="Comfortaa"/>
                <a:cs typeface="Comfortaa"/>
                <a:sym typeface="Comfortaa"/>
              </a:rPr>
              <a:t>big </a:t>
            </a:r>
            <a:r>
              <a:rPr lang="en">
                <a:latin typeface="Comfortaa"/>
                <a:ea typeface="Comfortaa"/>
                <a:cs typeface="Comfortaa"/>
                <a:sym typeface="Comfortaa"/>
              </a:rPr>
              <a:t>and </a:t>
            </a:r>
            <a:r>
              <a:rPr lang="en">
                <a:solidFill>
                  <a:srgbClr val="FF0000"/>
                </a:solidFill>
                <a:latin typeface="Comfortaa"/>
                <a:ea typeface="Comfortaa"/>
                <a:cs typeface="Comfortaa"/>
                <a:sym typeface="Comfortaa"/>
              </a:rPr>
              <a:t>long</a:t>
            </a:r>
            <a:r>
              <a:rPr lang="en">
                <a:latin typeface="Comfortaa"/>
                <a:ea typeface="Comfortaa"/>
                <a:cs typeface="Comfortaa"/>
                <a:sym typeface="Comfortaa"/>
              </a:rPr>
              <a:t>. It reminds me of </a:t>
            </a:r>
            <a:r>
              <a:rPr lang="en">
                <a:solidFill>
                  <a:srgbClr val="FF0000"/>
                </a:solidFill>
                <a:latin typeface="Comfortaa"/>
                <a:ea typeface="Comfortaa"/>
                <a:cs typeface="Comfortaa"/>
                <a:sym typeface="Comfortaa"/>
              </a:rPr>
              <a:t>a bucket</a:t>
            </a:r>
            <a:r>
              <a:rPr lang="en">
                <a:latin typeface="Comfortaa"/>
                <a:ea typeface="Comfortaa"/>
                <a:cs typeface="Comfortaa"/>
                <a:sym typeface="Comfortaa"/>
              </a:rPr>
              <a:t>. I think this beak helps the bird </a:t>
            </a:r>
            <a:r>
              <a:rPr lang="en">
                <a:solidFill>
                  <a:srgbClr val="FF0000"/>
                </a:solidFill>
                <a:latin typeface="Comfortaa"/>
                <a:ea typeface="Comfortaa"/>
                <a:cs typeface="Comfortaa"/>
                <a:sym typeface="Comfortaa"/>
              </a:rPr>
              <a:t>scoop up things </a:t>
            </a:r>
            <a:r>
              <a:rPr lang="en">
                <a:latin typeface="Comfortaa"/>
                <a:ea typeface="Comfortaa"/>
                <a:cs typeface="Comfortaa"/>
                <a:sym typeface="Comfortaa"/>
              </a:rPr>
              <a:t>so I think it eats</a:t>
            </a:r>
            <a:r>
              <a:rPr lang="en">
                <a:solidFill>
                  <a:srgbClr val="FF0000"/>
                </a:solidFill>
                <a:latin typeface="Comfortaa"/>
                <a:ea typeface="Comfortaa"/>
                <a:cs typeface="Comfortaa"/>
                <a:sym typeface="Comfortaa"/>
              </a:rPr>
              <a:t> fish</a:t>
            </a:r>
            <a:r>
              <a:rPr lang="en">
                <a:latin typeface="Comfortaa"/>
                <a:ea typeface="Comfortaa"/>
                <a:cs typeface="Comfortaa"/>
                <a:sym typeface="Comfortaa"/>
              </a:rPr>
              <a:t>!</a:t>
            </a:r>
            <a:endParaRPr>
              <a:latin typeface="Comfortaa"/>
              <a:ea typeface="Comfortaa"/>
              <a:cs typeface="Comfortaa"/>
              <a:sym typeface="Comfortaa"/>
            </a:endParaRPr>
          </a:p>
        </p:txBody>
      </p:sp>
      <p:sp>
        <p:nvSpPr>
          <p:cNvPr id="157" name="Google Shape;157;p23"/>
          <p:cNvSpPr txBox="1"/>
          <p:nvPr/>
        </p:nvSpPr>
        <p:spPr>
          <a:xfrm>
            <a:off x="5676650" y="90875"/>
            <a:ext cx="3390300" cy="21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____________ and ___________. It reminds me of ____________________.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think this beak helps the bird (A)_________________________ so I think it eats (B)______________________.</a:t>
            </a:r>
            <a:endParaRPr>
              <a:latin typeface="Comfortaa"/>
              <a:ea typeface="Comfortaa"/>
              <a:cs typeface="Comfortaa"/>
              <a:sym typeface="Comfortaa"/>
            </a:endParaRPr>
          </a:p>
        </p:txBody>
      </p:sp>
      <p:sp>
        <p:nvSpPr>
          <p:cNvPr id="158" name="Google Shape;158;p23"/>
          <p:cNvSpPr/>
          <p:nvPr/>
        </p:nvSpPr>
        <p:spPr>
          <a:xfrm>
            <a:off x="5605500" y="1944950"/>
            <a:ext cx="3390300" cy="21426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3"/>
          <p:cNvPicPr preferRelativeResize="0"/>
          <p:nvPr/>
        </p:nvPicPr>
        <p:blipFill>
          <a:blip r:embed="rId4">
            <a:alphaModFix/>
          </a:blip>
          <a:stretch>
            <a:fillRect/>
          </a:stretch>
        </p:blipFill>
        <p:spPr>
          <a:xfrm>
            <a:off x="5259345" y="3821320"/>
            <a:ext cx="1226625" cy="1226625"/>
          </a:xfrm>
          <a:prstGeom prst="rect">
            <a:avLst/>
          </a:prstGeom>
          <a:noFill/>
          <a:ln>
            <a:noFill/>
          </a:ln>
        </p:spPr>
      </p:pic>
      <p:pic>
        <p:nvPicPr>
          <p:cNvPr id="160" name="Google Shape;160;p23"/>
          <p:cNvPicPr preferRelativeResize="0"/>
          <p:nvPr/>
        </p:nvPicPr>
        <p:blipFill rotWithShape="1">
          <a:blip r:embed="rId5">
            <a:alphaModFix/>
          </a:blip>
          <a:srcRect b="3372" l="14150" r="19102" t="0"/>
          <a:stretch/>
        </p:blipFill>
        <p:spPr>
          <a:xfrm>
            <a:off x="7219125" y="4328250"/>
            <a:ext cx="1538973" cy="68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64" name="Shape 164"/>
        <p:cNvGrpSpPr/>
        <p:nvPr/>
      </p:nvGrpSpPr>
      <p:grpSpPr>
        <a:xfrm>
          <a:off x="0" y="0"/>
          <a:ext cx="0" cy="0"/>
          <a:chOff x="0" y="0"/>
          <a:chExt cx="0" cy="0"/>
        </a:xfrm>
      </p:grpSpPr>
      <p:sp>
        <p:nvSpPr>
          <p:cNvPr id="165" name="Google Shape;165;p24"/>
          <p:cNvSpPr txBox="1"/>
          <p:nvPr/>
        </p:nvSpPr>
        <p:spPr>
          <a:xfrm>
            <a:off x="188175" y="144200"/>
            <a:ext cx="4461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omfortaa"/>
                <a:ea typeface="Comfortaa"/>
                <a:cs typeface="Comfortaa"/>
                <a:sym typeface="Comfortaa"/>
              </a:rPr>
              <a:t>Bird beak #4</a:t>
            </a:r>
            <a:endParaRPr sz="3000">
              <a:latin typeface="Comfortaa"/>
              <a:ea typeface="Comfortaa"/>
              <a:cs typeface="Comfortaa"/>
              <a:sym typeface="Comfortaa"/>
            </a:endParaRPr>
          </a:p>
        </p:txBody>
      </p:sp>
      <p:pic>
        <p:nvPicPr>
          <p:cNvPr id="166" name="Google Shape;166;p24"/>
          <p:cNvPicPr preferRelativeResize="0"/>
          <p:nvPr/>
        </p:nvPicPr>
        <p:blipFill rotWithShape="1">
          <a:blip r:embed="rId3">
            <a:alphaModFix/>
          </a:blip>
          <a:srcRect b="32918" l="43694" r="4554" t="25876"/>
          <a:stretch/>
        </p:blipFill>
        <p:spPr>
          <a:xfrm>
            <a:off x="188175" y="1379925"/>
            <a:ext cx="4203049" cy="2951300"/>
          </a:xfrm>
          <a:prstGeom prst="rect">
            <a:avLst/>
          </a:prstGeom>
          <a:noFill/>
          <a:ln>
            <a:noFill/>
          </a:ln>
        </p:spPr>
      </p:pic>
      <p:sp>
        <p:nvSpPr>
          <p:cNvPr id="167" name="Google Shape;167;p24"/>
          <p:cNvSpPr txBox="1"/>
          <p:nvPr/>
        </p:nvSpPr>
        <p:spPr>
          <a:xfrm>
            <a:off x="5409325" y="2363438"/>
            <a:ext cx="3285000" cy="13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This bird’s beak is </a:t>
            </a:r>
            <a:r>
              <a:rPr lang="en">
                <a:solidFill>
                  <a:srgbClr val="FF0000"/>
                </a:solidFill>
                <a:latin typeface="Comfortaa"/>
                <a:ea typeface="Comfortaa"/>
                <a:cs typeface="Comfortaa"/>
                <a:sym typeface="Comfortaa"/>
              </a:rPr>
              <a:t>small</a:t>
            </a:r>
            <a:r>
              <a:rPr lang="en">
                <a:latin typeface="Comfortaa"/>
                <a:ea typeface="Comfortaa"/>
                <a:cs typeface="Comfortaa"/>
                <a:sym typeface="Comfortaa"/>
              </a:rPr>
              <a:t> and </a:t>
            </a:r>
            <a:r>
              <a:rPr lang="en">
                <a:solidFill>
                  <a:srgbClr val="FF0000"/>
                </a:solidFill>
                <a:latin typeface="Comfortaa"/>
                <a:ea typeface="Comfortaa"/>
                <a:cs typeface="Comfortaa"/>
                <a:sym typeface="Comfortaa"/>
              </a:rPr>
              <a:t>round</a:t>
            </a:r>
            <a:r>
              <a:rPr lang="en">
                <a:latin typeface="Comfortaa"/>
                <a:ea typeface="Comfortaa"/>
                <a:cs typeface="Comfortaa"/>
                <a:sym typeface="Comfortaa"/>
              </a:rPr>
              <a:t>. It reminds me of a </a:t>
            </a:r>
            <a:r>
              <a:rPr lang="en">
                <a:solidFill>
                  <a:srgbClr val="FF0000"/>
                </a:solidFill>
                <a:latin typeface="Comfortaa"/>
                <a:ea typeface="Comfortaa"/>
                <a:cs typeface="Comfortaa"/>
                <a:sym typeface="Comfortaa"/>
              </a:rPr>
              <a:t>pair of pliers</a:t>
            </a:r>
            <a:r>
              <a:rPr lang="en">
                <a:latin typeface="Comfortaa"/>
                <a:ea typeface="Comfortaa"/>
                <a:cs typeface="Comfortaa"/>
                <a:sym typeface="Comfortaa"/>
              </a:rPr>
              <a:t>. I think this beak helps the bird </a:t>
            </a:r>
            <a:r>
              <a:rPr lang="en">
                <a:solidFill>
                  <a:srgbClr val="FF0000"/>
                </a:solidFill>
                <a:latin typeface="Comfortaa"/>
                <a:ea typeface="Comfortaa"/>
                <a:cs typeface="Comfortaa"/>
                <a:sym typeface="Comfortaa"/>
              </a:rPr>
              <a:t>grab or crack things </a:t>
            </a:r>
            <a:r>
              <a:rPr lang="en">
                <a:latin typeface="Comfortaa"/>
                <a:ea typeface="Comfortaa"/>
                <a:cs typeface="Comfortaa"/>
                <a:sym typeface="Comfortaa"/>
              </a:rPr>
              <a:t>so I think it eats</a:t>
            </a:r>
            <a:r>
              <a:rPr lang="en">
                <a:solidFill>
                  <a:srgbClr val="FF0000"/>
                </a:solidFill>
                <a:latin typeface="Comfortaa"/>
                <a:ea typeface="Comfortaa"/>
                <a:cs typeface="Comfortaa"/>
                <a:sym typeface="Comfortaa"/>
              </a:rPr>
              <a:t> nuts and seeds</a:t>
            </a:r>
            <a:r>
              <a:rPr lang="en">
                <a:latin typeface="Comfortaa"/>
                <a:ea typeface="Comfortaa"/>
                <a:cs typeface="Comfortaa"/>
                <a:sym typeface="Comfortaa"/>
              </a:rPr>
              <a:t>!</a:t>
            </a:r>
            <a:endParaRPr>
              <a:latin typeface="Comfortaa"/>
              <a:ea typeface="Comfortaa"/>
              <a:cs typeface="Comfortaa"/>
              <a:sym typeface="Comfortaa"/>
            </a:endParaRPr>
          </a:p>
        </p:txBody>
      </p:sp>
      <p:sp>
        <p:nvSpPr>
          <p:cNvPr id="168" name="Google Shape;168;p24"/>
          <p:cNvSpPr txBox="1"/>
          <p:nvPr/>
        </p:nvSpPr>
        <p:spPr>
          <a:xfrm>
            <a:off x="5356675" y="144200"/>
            <a:ext cx="3390300" cy="21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____________ and ___________. It reminds me of ____________________.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think this beak helps the bird (A)__________________________ so I think it eats (B)_____________________.</a:t>
            </a:r>
            <a:endParaRPr>
              <a:latin typeface="Comfortaa"/>
              <a:ea typeface="Comfortaa"/>
              <a:cs typeface="Comfortaa"/>
              <a:sym typeface="Comfortaa"/>
            </a:endParaRPr>
          </a:p>
        </p:txBody>
      </p:sp>
      <p:sp>
        <p:nvSpPr>
          <p:cNvPr id="169" name="Google Shape;169;p24"/>
          <p:cNvSpPr/>
          <p:nvPr/>
        </p:nvSpPr>
        <p:spPr>
          <a:xfrm>
            <a:off x="5250375" y="1800100"/>
            <a:ext cx="3390300" cy="22860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24"/>
          <p:cNvPicPr preferRelativeResize="0"/>
          <p:nvPr/>
        </p:nvPicPr>
        <p:blipFill>
          <a:blip r:embed="rId4">
            <a:alphaModFix/>
          </a:blip>
          <a:stretch>
            <a:fillRect/>
          </a:stretch>
        </p:blipFill>
        <p:spPr>
          <a:xfrm>
            <a:off x="4108345" y="3973075"/>
            <a:ext cx="1626850" cy="979500"/>
          </a:xfrm>
          <a:prstGeom prst="rect">
            <a:avLst/>
          </a:prstGeom>
          <a:noFill/>
          <a:ln>
            <a:noFill/>
          </a:ln>
        </p:spPr>
      </p:pic>
      <p:pic>
        <p:nvPicPr>
          <p:cNvPr id="171" name="Google Shape;171;p24"/>
          <p:cNvPicPr preferRelativeResize="0"/>
          <p:nvPr/>
        </p:nvPicPr>
        <p:blipFill>
          <a:blip r:embed="rId5">
            <a:alphaModFix/>
          </a:blip>
          <a:stretch>
            <a:fillRect/>
          </a:stretch>
        </p:blipFill>
        <p:spPr>
          <a:xfrm>
            <a:off x="6642375" y="4086100"/>
            <a:ext cx="1057400" cy="1057400"/>
          </a:xfrm>
          <a:prstGeom prst="rect">
            <a:avLst/>
          </a:prstGeom>
          <a:noFill/>
          <a:ln>
            <a:noFill/>
          </a:ln>
        </p:spPr>
      </p:pic>
      <p:pic>
        <p:nvPicPr>
          <p:cNvPr id="172" name="Google Shape;172;p24"/>
          <p:cNvPicPr preferRelativeResize="0"/>
          <p:nvPr/>
        </p:nvPicPr>
        <p:blipFill>
          <a:blip r:embed="rId6">
            <a:alphaModFix/>
          </a:blip>
          <a:stretch>
            <a:fillRect/>
          </a:stretch>
        </p:blipFill>
        <p:spPr>
          <a:xfrm>
            <a:off x="7837375" y="3833574"/>
            <a:ext cx="1250204" cy="97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B8AF"/>
        </a:solidFill>
      </p:bgPr>
    </p:bg>
    <p:spTree>
      <p:nvGrpSpPr>
        <p:cNvPr id="176" name="Shape 176"/>
        <p:cNvGrpSpPr/>
        <p:nvPr/>
      </p:nvGrpSpPr>
      <p:grpSpPr>
        <a:xfrm>
          <a:off x="0" y="0"/>
          <a:ext cx="0" cy="0"/>
          <a:chOff x="0" y="0"/>
          <a:chExt cx="0" cy="0"/>
        </a:xfrm>
      </p:grpSpPr>
      <p:sp>
        <p:nvSpPr>
          <p:cNvPr id="177" name="Google Shape;177;p25"/>
          <p:cNvSpPr txBox="1"/>
          <p:nvPr/>
        </p:nvSpPr>
        <p:spPr>
          <a:xfrm>
            <a:off x="4898188" y="2621975"/>
            <a:ext cx="3985200" cy="14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fortaa"/>
                <a:ea typeface="Comfortaa"/>
                <a:cs typeface="Comfortaa"/>
                <a:sym typeface="Comfortaa"/>
              </a:rPr>
              <a:t>Bird Beak #2:</a:t>
            </a:r>
            <a:endParaRPr u="sng">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am a HUMMINGBIRD! I drink nectar from flowers so I need a long straw-like beak for slurping!</a:t>
            </a:r>
            <a:endParaRPr>
              <a:latin typeface="Comfortaa"/>
              <a:ea typeface="Comfortaa"/>
              <a:cs typeface="Comfortaa"/>
              <a:sym typeface="Comfortaa"/>
            </a:endParaRPr>
          </a:p>
        </p:txBody>
      </p:sp>
      <p:pic>
        <p:nvPicPr>
          <p:cNvPr id="178" name="Google Shape;178;p25"/>
          <p:cNvPicPr preferRelativeResize="0"/>
          <p:nvPr/>
        </p:nvPicPr>
        <p:blipFill rotWithShape="1">
          <a:blip r:embed="rId3">
            <a:alphaModFix/>
          </a:blip>
          <a:srcRect b="38566" l="39595" r="21501" t="3889"/>
          <a:stretch/>
        </p:blipFill>
        <p:spPr>
          <a:xfrm>
            <a:off x="293925" y="154700"/>
            <a:ext cx="2096075" cy="1997925"/>
          </a:xfrm>
          <a:prstGeom prst="rect">
            <a:avLst/>
          </a:prstGeom>
          <a:noFill/>
          <a:ln>
            <a:noFill/>
          </a:ln>
        </p:spPr>
      </p:pic>
      <p:pic>
        <p:nvPicPr>
          <p:cNvPr id="179" name="Google Shape;179;p25"/>
          <p:cNvPicPr preferRelativeResize="0"/>
          <p:nvPr/>
        </p:nvPicPr>
        <p:blipFill rotWithShape="1">
          <a:blip r:embed="rId4">
            <a:alphaModFix/>
          </a:blip>
          <a:srcRect b="59968" l="46168" r="14492" t="1312"/>
          <a:stretch/>
        </p:blipFill>
        <p:spPr>
          <a:xfrm>
            <a:off x="5260575" y="317325"/>
            <a:ext cx="3260424" cy="1835300"/>
          </a:xfrm>
          <a:prstGeom prst="rect">
            <a:avLst/>
          </a:prstGeom>
          <a:noFill/>
          <a:ln>
            <a:noFill/>
          </a:ln>
        </p:spPr>
      </p:pic>
      <p:sp>
        <p:nvSpPr>
          <p:cNvPr id="180" name="Google Shape;180;p25"/>
          <p:cNvSpPr txBox="1"/>
          <p:nvPr/>
        </p:nvSpPr>
        <p:spPr>
          <a:xfrm>
            <a:off x="207575" y="2583275"/>
            <a:ext cx="2852400" cy="22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fortaa"/>
                <a:ea typeface="Comfortaa"/>
                <a:cs typeface="Comfortaa"/>
                <a:sym typeface="Comfortaa"/>
              </a:rPr>
              <a:t>Bird beak #1:</a:t>
            </a:r>
            <a:endParaRPr u="sng">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am an EAGLE! I eat meat so I need a big sharp beak to tear and cut my food. </a:t>
            </a:r>
            <a:endParaRPr>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184" name="Shape 184"/>
        <p:cNvGrpSpPr/>
        <p:nvPr/>
      </p:nvGrpSpPr>
      <p:grpSpPr>
        <a:xfrm>
          <a:off x="0" y="0"/>
          <a:ext cx="0" cy="0"/>
          <a:chOff x="0" y="0"/>
          <a:chExt cx="0" cy="0"/>
        </a:xfrm>
      </p:grpSpPr>
      <p:pic>
        <p:nvPicPr>
          <p:cNvPr id="185" name="Google Shape;185;p26"/>
          <p:cNvPicPr preferRelativeResize="0"/>
          <p:nvPr/>
        </p:nvPicPr>
        <p:blipFill>
          <a:blip r:embed="rId3">
            <a:alphaModFix/>
          </a:blip>
          <a:stretch>
            <a:fillRect/>
          </a:stretch>
        </p:blipFill>
        <p:spPr>
          <a:xfrm>
            <a:off x="392125" y="554525"/>
            <a:ext cx="3111922" cy="2089801"/>
          </a:xfrm>
          <a:prstGeom prst="rect">
            <a:avLst/>
          </a:prstGeom>
          <a:noFill/>
          <a:ln>
            <a:noFill/>
          </a:ln>
        </p:spPr>
      </p:pic>
      <p:pic>
        <p:nvPicPr>
          <p:cNvPr id="186" name="Google Shape;186;p26"/>
          <p:cNvPicPr preferRelativeResize="0"/>
          <p:nvPr/>
        </p:nvPicPr>
        <p:blipFill rotWithShape="1">
          <a:blip r:embed="rId4">
            <a:alphaModFix/>
          </a:blip>
          <a:srcRect b="32918" l="43694" r="4554" t="25876"/>
          <a:stretch/>
        </p:blipFill>
        <p:spPr>
          <a:xfrm>
            <a:off x="5160050" y="424150"/>
            <a:ext cx="3111925" cy="2185124"/>
          </a:xfrm>
          <a:prstGeom prst="rect">
            <a:avLst/>
          </a:prstGeom>
          <a:noFill/>
          <a:ln>
            <a:noFill/>
          </a:ln>
        </p:spPr>
      </p:pic>
      <p:sp>
        <p:nvSpPr>
          <p:cNvPr id="187" name="Google Shape;187;p26"/>
          <p:cNvSpPr txBox="1"/>
          <p:nvPr/>
        </p:nvSpPr>
        <p:spPr>
          <a:xfrm>
            <a:off x="264275" y="3005850"/>
            <a:ext cx="3755100" cy="14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fortaa"/>
                <a:ea typeface="Comfortaa"/>
                <a:cs typeface="Comfortaa"/>
                <a:sym typeface="Comfortaa"/>
              </a:rPr>
              <a:t>Bird beak #3:</a:t>
            </a:r>
            <a:endParaRPr u="sng">
              <a:latin typeface="Comfortaa"/>
              <a:ea typeface="Comfortaa"/>
              <a:cs typeface="Comfortaa"/>
              <a:sym typeface="Comfortaa"/>
            </a:endParaRPr>
          </a:p>
          <a:p>
            <a:pPr indent="0" lvl="0" marL="0" rtl="0" algn="l">
              <a:spcBef>
                <a:spcPts val="0"/>
              </a:spcBef>
              <a:spcAft>
                <a:spcPts val="0"/>
              </a:spcAft>
              <a:buNone/>
            </a:pPr>
            <a:r>
              <a:t/>
            </a:r>
            <a:endParaRPr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am a PELICAN! I eat fish so I need a special pouch below my beak to scoop them up in the water!</a:t>
            </a:r>
            <a:endParaRPr>
              <a:latin typeface="Comfortaa"/>
              <a:ea typeface="Comfortaa"/>
              <a:cs typeface="Comfortaa"/>
              <a:sym typeface="Comfortaa"/>
            </a:endParaRPr>
          </a:p>
        </p:txBody>
      </p:sp>
      <p:sp>
        <p:nvSpPr>
          <p:cNvPr id="188" name="Google Shape;188;p26"/>
          <p:cNvSpPr txBox="1"/>
          <p:nvPr/>
        </p:nvSpPr>
        <p:spPr>
          <a:xfrm>
            <a:off x="5160050" y="3286175"/>
            <a:ext cx="3363900" cy="16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fortaa"/>
                <a:ea typeface="Comfortaa"/>
                <a:cs typeface="Comfortaa"/>
                <a:sym typeface="Comfortaa"/>
              </a:rPr>
              <a:t>Bird beak #4:</a:t>
            </a:r>
            <a:endParaRPr u="sng">
              <a:latin typeface="Comfortaa"/>
              <a:ea typeface="Comfortaa"/>
              <a:cs typeface="Comfortaa"/>
              <a:sym typeface="Comfortaa"/>
            </a:endParaRPr>
          </a:p>
          <a:p>
            <a:pPr indent="0" lvl="0" marL="0" rtl="0" algn="l">
              <a:spcBef>
                <a:spcPts val="0"/>
              </a:spcBef>
              <a:spcAft>
                <a:spcPts val="0"/>
              </a:spcAft>
              <a:buNone/>
            </a:pPr>
            <a:r>
              <a:t/>
            </a:r>
            <a:endParaRPr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am a SPARROW! I eat seeds and nuts so I need a strong beak to crack open their shells!</a:t>
            </a:r>
            <a:endParaRPr>
              <a:latin typeface="Comfortaa"/>
              <a:ea typeface="Comfortaa"/>
              <a:cs typeface="Comfortaa"/>
              <a:sym typeface="Comfortaa"/>
            </a:endParaRPr>
          </a:p>
          <a:p>
            <a:pPr indent="0" lvl="0" marL="0" rtl="0" algn="l">
              <a:spcBef>
                <a:spcPts val="0"/>
              </a:spcBef>
              <a:spcAft>
                <a:spcPts val="0"/>
              </a:spcAft>
              <a:buNone/>
            </a:pPr>
            <a:r>
              <a:t/>
            </a:r>
            <a:endParaRPr u="sng">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9999"/>
        </a:solidFill>
      </p:bgPr>
    </p:bg>
    <p:spTree>
      <p:nvGrpSpPr>
        <p:cNvPr id="192" name="Shape 192"/>
        <p:cNvGrpSpPr/>
        <p:nvPr/>
      </p:nvGrpSpPr>
      <p:grpSpPr>
        <a:xfrm>
          <a:off x="0" y="0"/>
          <a:ext cx="0" cy="0"/>
          <a:chOff x="0" y="0"/>
          <a:chExt cx="0" cy="0"/>
        </a:xfrm>
      </p:grpSpPr>
      <p:sp>
        <p:nvSpPr>
          <p:cNvPr id="193" name="Google Shape;193;p27"/>
          <p:cNvSpPr txBox="1"/>
          <p:nvPr/>
        </p:nvSpPr>
        <p:spPr>
          <a:xfrm>
            <a:off x="377200" y="222875"/>
            <a:ext cx="5383500" cy="43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What have we learned?</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en" sz="1800">
                <a:latin typeface="Comfortaa"/>
                <a:ea typeface="Comfortaa"/>
                <a:cs typeface="Comfortaa"/>
                <a:sym typeface="Comfortaa"/>
              </a:rPr>
              <a:t>Different beaks are adapted for eating different kinds of food! </a:t>
            </a:r>
            <a:endParaRPr sz="1800">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en" sz="1800">
                <a:latin typeface="Comfortaa"/>
                <a:ea typeface="Comfortaa"/>
                <a:cs typeface="Comfortaa"/>
                <a:sym typeface="Comfortaa"/>
              </a:rPr>
              <a:t>You can tell a lot about a bird by its beak shape.</a:t>
            </a:r>
            <a:endParaRPr sz="1800">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rPr lang="en" sz="1800">
                <a:latin typeface="Comfortaa"/>
                <a:ea typeface="Comfortaa"/>
                <a:cs typeface="Comfortaa"/>
                <a:sym typeface="Comfortaa"/>
              </a:rPr>
              <a:t>Try to think about other kinds of beaks, or look back at the beginning of the presentation and see if you can come up with ideas about what other kinds of birds eat!</a:t>
            </a:r>
            <a:endParaRPr sz="1800">
              <a:latin typeface="Comfortaa"/>
              <a:ea typeface="Comfortaa"/>
              <a:cs typeface="Comfortaa"/>
              <a:sym typeface="Comfortaa"/>
            </a:endParaRPr>
          </a:p>
        </p:txBody>
      </p:sp>
      <p:pic>
        <p:nvPicPr>
          <p:cNvPr id="194" name="Google Shape;194;p27"/>
          <p:cNvPicPr preferRelativeResize="0"/>
          <p:nvPr/>
        </p:nvPicPr>
        <p:blipFill>
          <a:blip r:embed="rId3">
            <a:alphaModFix/>
          </a:blip>
          <a:stretch>
            <a:fillRect/>
          </a:stretch>
        </p:blipFill>
        <p:spPr>
          <a:xfrm>
            <a:off x="5913100" y="152400"/>
            <a:ext cx="3078499" cy="2049126"/>
          </a:xfrm>
          <a:prstGeom prst="rect">
            <a:avLst/>
          </a:prstGeom>
          <a:noFill/>
          <a:ln>
            <a:noFill/>
          </a:ln>
        </p:spPr>
      </p:pic>
      <p:pic>
        <p:nvPicPr>
          <p:cNvPr id="195" name="Google Shape;195;p27"/>
          <p:cNvPicPr preferRelativeResize="0"/>
          <p:nvPr/>
        </p:nvPicPr>
        <p:blipFill>
          <a:blip r:embed="rId4">
            <a:alphaModFix/>
          </a:blip>
          <a:stretch>
            <a:fillRect/>
          </a:stretch>
        </p:blipFill>
        <p:spPr>
          <a:xfrm>
            <a:off x="5913100" y="2782551"/>
            <a:ext cx="3078500" cy="20523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1" name="Shape 61"/>
        <p:cNvGrpSpPr/>
        <p:nvPr/>
      </p:nvGrpSpPr>
      <p:grpSpPr>
        <a:xfrm>
          <a:off x="0" y="0"/>
          <a:ext cx="0" cy="0"/>
          <a:chOff x="0" y="0"/>
          <a:chExt cx="0" cy="0"/>
        </a:xfrm>
      </p:grpSpPr>
      <p:sp>
        <p:nvSpPr>
          <p:cNvPr id="62" name="Google Shape;62;p14"/>
          <p:cNvSpPr txBox="1"/>
          <p:nvPr>
            <p:ph idx="1" type="body"/>
          </p:nvPr>
        </p:nvSpPr>
        <p:spPr>
          <a:xfrm>
            <a:off x="373225" y="-229700"/>
            <a:ext cx="8330100" cy="19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00000"/>
              </a:solidFill>
              <a:latin typeface="Comfortaa"/>
              <a:ea typeface="Comfortaa"/>
              <a:cs typeface="Comfortaa"/>
              <a:sym typeface="Comfortaa"/>
            </a:endParaRPr>
          </a:p>
          <a:p>
            <a:pPr indent="0" lvl="0" marL="0" rtl="0" algn="l">
              <a:spcBef>
                <a:spcPts val="1600"/>
              </a:spcBef>
              <a:spcAft>
                <a:spcPts val="0"/>
              </a:spcAft>
              <a:buNone/>
            </a:pPr>
            <a:r>
              <a:t/>
            </a:r>
            <a:endParaRPr>
              <a:solidFill>
                <a:srgbClr val="000000"/>
              </a:solidFill>
              <a:latin typeface="Comfortaa"/>
              <a:ea typeface="Comfortaa"/>
              <a:cs typeface="Comfortaa"/>
              <a:sym typeface="Comfortaa"/>
            </a:endParaRPr>
          </a:p>
          <a:p>
            <a:pPr indent="0" lvl="0" marL="0" rtl="0" algn="l">
              <a:spcBef>
                <a:spcPts val="1600"/>
              </a:spcBef>
              <a:spcAft>
                <a:spcPts val="0"/>
              </a:spcAft>
              <a:buNone/>
            </a:pPr>
            <a:r>
              <a:rPr lang="en">
                <a:solidFill>
                  <a:srgbClr val="000000"/>
                </a:solidFill>
                <a:latin typeface="Comfortaa"/>
                <a:ea typeface="Comfortaa"/>
                <a:cs typeface="Comfortaa"/>
                <a:sym typeface="Comfortaa"/>
              </a:rPr>
              <a:t>Today we are going to be thinking about how birds eat and how they are able to survive by getting food in the wild!</a:t>
            </a:r>
            <a:endParaRPr>
              <a:solidFill>
                <a:srgbClr val="000000"/>
              </a:solidFill>
              <a:latin typeface="Comfortaa"/>
              <a:ea typeface="Comfortaa"/>
              <a:cs typeface="Comfortaa"/>
              <a:sym typeface="Comfortaa"/>
            </a:endParaRPr>
          </a:p>
          <a:p>
            <a:pPr indent="0" lvl="0" marL="0" rtl="0" algn="l">
              <a:spcBef>
                <a:spcPts val="1600"/>
              </a:spcBef>
              <a:spcAft>
                <a:spcPts val="1600"/>
              </a:spcAft>
              <a:buNone/>
            </a:pPr>
            <a:r>
              <a:t/>
            </a:r>
            <a:endParaRPr>
              <a:solidFill>
                <a:srgbClr val="000000"/>
              </a:solidFill>
              <a:latin typeface="Comfortaa"/>
              <a:ea typeface="Comfortaa"/>
              <a:cs typeface="Comfortaa"/>
              <a:sym typeface="Comfortaa"/>
            </a:endParaRPr>
          </a:p>
        </p:txBody>
      </p:sp>
      <p:pic>
        <p:nvPicPr>
          <p:cNvPr id="63" name="Google Shape;63;p14"/>
          <p:cNvPicPr preferRelativeResize="0"/>
          <p:nvPr/>
        </p:nvPicPr>
        <p:blipFill rotWithShape="1">
          <a:blip r:embed="rId3">
            <a:alphaModFix/>
          </a:blip>
          <a:srcRect b="13904" l="0" r="5917" t="27202"/>
          <a:stretch/>
        </p:blipFill>
        <p:spPr>
          <a:xfrm>
            <a:off x="1458862" y="1860575"/>
            <a:ext cx="6158826" cy="3029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67" name="Shape 67"/>
        <p:cNvGrpSpPr/>
        <p:nvPr/>
      </p:nvGrpSpPr>
      <p:grpSpPr>
        <a:xfrm>
          <a:off x="0" y="0"/>
          <a:ext cx="0" cy="0"/>
          <a:chOff x="0" y="0"/>
          <a:chExt cx="0" cy="0"/>
        </a:xfrm>
      </p:grpSpPr>
      <p:sp>
        <p:nvSpPr>
          <p:cNvPr id="68" name="Google Shape;68;p15"/>
          <p:cNvSpPr txBox="1"/>
          <p:nvPr>
            <p:ph idx="1" type="body"/>
          </p:nvPr>
        </p:nvSpPr>
        <p:spPr>
          <a:xfrm>
            <a:off x="226600" y="0"/>
            <a:ext cx="8325300" cy="1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00000"/>
              </a:solidFill>
            </a:endParaRPr>
          </a:p>
          <a:p>
            <a:pPr indent="0" lvl="0" marL="0" rtl="0" algn="l">
              <a:spcBef>
                <a:spcPts val="1600"/>
              </a:spcBef>
              <a:spcAft>
                <a:spcPts val="0"/>
              </a:spcAft>
              <a:buNone/>
            </a:pPr>
            <a:r>
              <a:t/>
            </a:r>
            <a:endParaRPr sz="2400">
              <a:solidFill>
                <a:srgbClr val="000000"/>
              </a:solidFill>
              <a:latin typeface="Arial"/>
              <a:ea typeface="Arial"/>
              <a:cs typeface="Arial"/>
              <a:sym typeface="Arial"/>
            </a:endParaRPr>
          </a:p>
          <a:p>
            <a:pPr indent="0" lvl="0" marL="0" rtl="0" algn="l">
              <a:spcBef>
                <a:spcPts val="1600"/>
              </a:spcBef>
              <a:spcAft>
                <a:spcPts val="1600"/>
              </a:spcAft>
              <a:buNone/>
            </a:pPr>
            <a:r>
              <a:t/>
            </a:r>
            <a:endParaRPr sz="2400">
              <a:solidFill>
                <a:srgbClr val="000000"/>
              </a:solidFill>
              <a:latin typeface="Comfortaa"/>
              <a:ea typeface="Comfortaa"/>
              <a:cs typeface="Comfortaa"/>
              <a:sym typeface="Comfortaa"/>
            </a:endParaRPr>
          </a:p>
        </p:txBody>
      </p:sp>
      <p:pic>
        <p:nvPicPr>
          <p:cNvPr id="69" name="Google Shape;69;p15"/>
          <p:cNvPicPr preferRelativeResize="0"/>
          <p:nvPr/>
        </p:nvPicPr>
        <p:blipFill>
          <a:blip r:embed="rId3">
            <a:alphaModFix/>
          </a:blip>
          <a:stretch>
            <a:fillRect/>
          </a:stretch>
        </p:blipFill>
        <p:spPr>
          <a:xfrm>
            <a:off x="3220700" y="625275"/>
            <a:ext cx="1740275" cy="2250051"/>
          </a:xfrm>
          <a:prstGeom prst="rect">
            <a:avLst/>
          </a:prstGeom>
          <a:noFill/>
          <a:ln>
            <a:noFill/>
          </a:ln>
        </p:spPr>
      </p:pic>
      <p:sp>
        <p:nvSpPr>
          <p:cNvPr id="70" name="Google Shape;70;p15"/>
          <p:cNvSpPr txBox="1"/>
          <p:nvPr/>
        </p:nvSpPr>
        <p:spPr>
          <a:xfrm>
            <a:off x="269900" y="154225"/>
            <a:ext cx="7641900" cy="8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latin typeface="Comfortaa"/>
              <a:ea typeface="Comfortaa"/>
              <a:cs typeface="Comfortaa"/>
              <a:sym typeface="Comfortaa"/>
            </a:endParaRPr>
          </a:p>
        </p:txBody>
      </p:sp>
      <p:sp>
        <p:nvSpPr>
          <p:cNvPr id="71" name="Google Shape;71;p15"/>
          <p:cNvSpPr txBox="1"/>
          <p:nvPr/>
        </p:nvSpPr>
        <p:spPr>
          <a:xfrm>
            <a:off x="561125" y="3326825"/>
            <a:ext cx="7451100" cy="16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400">
                <a:latin typeface="Comfortaa"/>
                <a:ea typeface="Comfortaa"/>
                <a:cs typeface="Comfortaa"/>
                <a:sym typeface="Comfortaa"/>
              </a:rPr>
              <a:t>Did you know that birds don’t have teeth to chew their food like we do?! So how do you think they eat food?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75" name="Shape 75"/>
        <p:cNvGrpSpPr/>
        <p:nvPr/>
      </p:nvGrpSpPr>
      <p:grpSpPr>
        <a:xfrm>
          <a:off x="0" y="0"/>
          <a:ext cx="0" cy="0"/>
          <a:chOff x="0" y="0"/>
          <a:chExt cx="0" cy="0"/>
        </a:xfrm>
      </p:grpSpPr>
      <p:sp>
        <p:nvSpPr>
          <p:cNvPr id="76" name="Google Shape;76;p16"/>
          <p:cNvSpPr txBox="1"/>
          <p:nvPr>
            <p:ph idx="1" type="body"/>
          </p:nvPr>
        </p:nvSpPr>
        <p:spPr>
          <a:xfrm>
            <a:off x="280725" y="275900"/>
            <a:ext cx="8327700" cy="68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Comfortaa"/>
                <a:ea typeface="Comfortaa"/>
                <a:cs typeface="Comfortaa"/>
                <a:sym typeface="Comfortaa"/>
              </a:rPr>
              <a:t>Birds</a:t>
            </a:r>
            <a:r>
              <a:rPr lang="en" sz="2400">
                <a:solidFill>
                  <a:srgbClr val="000000"/>
                </a:solidFill>
                <a:latin typeface="Comfortaa"/>
                <a:ea typeface="Comfortaa"/>
                <a:cs typeface="Comfortaa"/>
                <a:sym typeface="Comfortaa"/>
              </a:rPr>
              <a:t> have a special body part to help them eat.</a:t>
            </a:r>
            <a:endParaRPr sz="2400">
              <a:solidFill>
                <a:srgbClr val="000000"/>
              </a:solidFill>
              <a:latin typeface="Comfortaa"/>
              <a:ea typeface="Comfortaa"/>
              <a:cs typeface="Comfortaa"/>
              <a:sym typeface="Comfortaa"/>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77" name="Google Shape;77;p16"/>
          <p:cNvPicPr preferRelativeResize="0"/>
          <p:nvPr/>
        </p:nvPicPr>
        <p:blipFill rotWithShape="1">
          <a:blip r:embed="rId3">
            <a:alphaModFix/>
          </a:blip>
          <a:srcRect b="0" l="7879" r="9434" t="0"/>
          <a:stretch/>
        </p:blipFill>
        <p:spPr>
          <a:xfrm>
            <a:off x="107600" y="1165325"/>
            <a:ext cx="4642602" cy="3158224"/>
          </a:xfrm>
          <a:prstGeom prst="rect">
            <a:avLst/>
          </a:prstGeom>
          <a:noFill/>
          <a:ln>
            <a:noFill/>
          </a:ln>
        </p:spPr>
      </p:pic>
      <p:cxnSp>
        <p:nvCxnSpPr>
          <p:cNvPr id="78" name="Google Shape;78;p16"/>
          <p:cNvCxnSpPr/>
          <p:nvPr/>
        </p:nvCxnSpPr>
        <p:spPr>
          <a:xfrm flipH="1">
            <a:off x="4348025" y="1885900"/>
            <a:ext cx="1903200" cy="472200"/>
          </a:xfrm>
          <a:prstGeom prst="straightConnector1">
            <a:avLst/>
          </a:prstGeom>
          <a:noFill/>
          <a:ln cap="flat" cmpd="sng" w="76200">
            <a:solidFill>
              <a:srgbClr val="000000"/>
            </a:solidFill>
            <a:prstDash val="solid"/>
            <a:round/>
            <a:headEnd len="med" w="med" type="none"/>
            <a:tailEnd len="med" w="med" type="triangle"/>
          </a:ln>
        </p:spPr>
      </p:cxnSp>
      <p:sp>
        <p:nvSpPr>
          <p:cNvPr id="79" name="Google Shape;79;p16"/>
          <p:cNvSpPr/>
          <p:nvPr/>
        </p:nvSpPr>
        <p:spPr>
          <a:xfrm>
            <a:off x="1964825" y="1103350"/>
            <a:ext cx="2667300" cy="2461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nvSpPr>
        <p:spPr>
          <a:xfrm>
            <a:off x="6215025" y="1284700"/>
            <a:ext cx="2027100" cy="10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Do you know what this part of a bird is called? </a:t>
            </a:r>
            <a:endParaRPr sz="1800">
              <a:latin typeface="Comfortaa"/>
              <a:ea typeface="Comfortaa"/>
              <a:cs typeface="Comfortaa"/>
              <a:sym typeface="Comfortaa"/>
            </a:endParaRPr>
          </a:p>
        </p:txBody>
      </p:sp>
      <p:sp>
        <p:nvSpPr>
          <p:cNvPr id="81" name="Google Shape;81;p16"/>
          <p:cNvSpPr txBox="1"/>
          <p:nvPr/>
        </p:nvSpPr>
        <p:spPr>
          <a:xfrm>
            <a:off x="5518925" y="3280200"/>
            <a:ext cx="28464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fortaa"/>
                <a:ea typeface="Comfortaa"/>
                <a:cs typeface="Comfortaa"/>
                <a:sym typeface="Comfortaa"/>
              </a:rPr>
              <a:t>Yes! It is a </a:t>
            </a:r>
            <a:r>
              <a:rPr lang="en" sz="4800">
                <a:solidFill>
                  <a:srgbClr val="0000FF"/>
                </a:solidFill>
                <a:latin typeface="Comfortaa"/>
                <a:ea typeface="Comfortaa"/>
                <a:cs typeface="Comfortaa"/>
                <a:sym typeface="Comfortaa"/>
              </a:rPr>
              <a:t>BEAK</a:t>
            </a:r>
            <a:r>
              <a:rPr lang="en" sz="2400">
                <a:latin typeface="Comfortaa"/>
                <a:ea typeface="Comfortaa"/>
                <a:cs typeface="Comfortaa"/>
                <a:sym typeface="Comfortaa"/>
              </a:rPr>
              <a:t>.</a:t>
            </a:r>
            <a:endParaRPr sz="24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85" name="Shape 85"/>
        <p:cNvGrpSpPr/>
        <p:nvPr/>
      </p:nvGrpSpPr>
      <p:grpSpPr>
        <a:xfrm>
          <a:off x="0" y="0"/>
          <a:ext cx="0" cy="0"/>
          <a:chOff x="0" y="0"/>
          <a:chExt cx="0" cy="0"/>
        </a:xfrm>
      </p:grpSpPr>
      <p:sp>
        <p:nvSpPr>
          <p:cNvPr id="86" name="Google Shape;86;p17"/>
          <p:cNvSpPr txBox="1"/>
          <p:nvPr/>
        </p:nvSpPr>
        <p:spPr>
          <a:xfrm>
            <a:off x="3655200" y="1334075"/>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87" name="Google Shape;87;p17"/>
          <p:cNvPicPr preferRelativeResize="0"/>
          <p:nvPr/>
        </p:nvPicPr>
        <p:blipFill>
          <a:blip r:embed="rId3">
            <a:alphaModFix/>
          </a:blip>
          <a:stretch>
            <a:fillRect/>
          </a:stretch>
        </p:blipFill>
        <p:spPr>
          <a:xfrm>
            <a:off x="67550" y="1334078"/>
            <a:ext cx="5862525" cy="3707475"/>
          </a:xfrm>
          <a:prstGeom prst="rect">
            <a:avLst/>
          </a:prstGeom>
          <a:noFill/>
          <a:ln>
            <a:noFill/>
          </a:ln>
        </p:spPr>
      </p:pic>
      <p:sp>
        <p:nvSpPr>
          <p:cNvPr id="88" name="Google Shape;88;p17"/>
          <p:cNvSpPr txBox="1"/>
          <p:nvPr/>
        </p:nvSpPr>
        <p:spPr>
          <a:xfrm>
            <a:off x="130200" y="138825"/>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Look at the picture below. What do you notice about the beaks of these birds? </a:t>
            </a:r>
            <a:endParaRPr sz="1800">
              <a:latin typeface="Comfortaa"/>
              <a:ea typeface="Comfortaa"/>
              <a:cs typeface="Comfortaa"/>
              <a:sym typeface="Comfortaa"/>
            </a:endParaRPr>
          </a:p>
        </p:txBody>
      </p:sp>
      <p:sp>
        <p:nvSpPr>
          <p:cNvPr id="89" name="Google Shape;89;p17"/>
          <p:cNvSpPr txBox="1"/>
          <p:nvPr/>
        </p:nvSpPr>
        <p:spPr>
          <a:xfrm>
            <a:off x="6230775" y="439550"/>
            <a:ext cx="2614200" cy="13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each bird has a beak, but they all look different from each other!</a:t>
            </a:r>
            <a:endParaRPr>
              <a:latin typeface="Comfortaa"/>
              <a:ea typeface="Comfortaa"/>
              <a:cs typeface="Comfortaa"/>
              <a:sym typeface="Comfortaa"/>
            </a:endParaRPr>
          </a:p>
        </p:txBody>
      </p:sp>
      <p:sp>
        <p:nvSpPr>
          <p:cNvPr id="90" name="Google Shape;90;p17"/>
          <p:cNvSpPr/>
          <p:nvPr/>
        </p:nvSpPr>
        <p:spPr>
          <a:xfrm>
            <a:off x="5930075" y="88675"/>
            <a:ext cx="2922600" cy="19626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nvSpPr>
        <p:spPr>
          <a:xfrm>
            <a:off x="6076550" y="3377600"/>
            <a:ext cx="2776200" cy="12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Bird’s beaks are shaped differently depending on the type of food they eat!</a:t>
            </a:r>
            <a:endParaRPr sz="18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95" name="Shape 95"/>
        <p:cNvGrpSpPr/>
        <p:nvPr/>
      </p:nvGrpSpPr>
      <p:grpSpPr>
        <a:xfrm>
          <a:off x="0" y="0"/>
          <a:ext cx="0" cy="0"/>
          <a:chOff x="0" y="0"/>
          <a:chExt cx="0" cy="0"/>
        </a:xfrm>
      </p:grpSpPr>
      <p:sp>
        <p:nvSpPr>
          <p:cNvPr id="96" name="Google Shape;96;p18"/>
          <p:cNvSpPr txBox="1"/>
          <p:nvPr/>
        </p:nvSpPr>
        <p:spPr>
          <a:xfrm>
            <a:off x="2675900" y="1496000"/>
            <a:ext cx="3022800" cy="11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What kinds of food do you think birds eat? </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97" name="Google Shape;97;p18"/>
          <p:cNvSpPr txBox="1"/>
          <p:nvPr/>
        </p:nvSpPr>
        <p:spPr>
          <a:xfrm>
            <a:off x="1966400" y="3115400"/>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98" name="Google Shape;98;p18" title="worms"/>
          <p:cNvPicPr preferRelativeResize="0"/>
          <p:nvPr/>
        </p:nvPicPr>
        <p:blipFill>
          <a:blip r:embed="rId3">
            <a:alphaModFix/>
          </a:blip>
          <a:stretch>
            <a:fillRect/>
          </a:stretch>
        </p:blipFill>
        <p:spPr>
          <a:xfrm>
            <a:off x="6654925" y="507125"/>
            <a:ext cx="1704324" cy="1312726"/>
          </a:xfrm>
          <a:prstGeom prst="rect">
            <a:avLst/>
          </a:prstGeom>
          <a:noFill/>
          <a:ln>
            <a:noFill/>
          </a:ln>
        </p:spPr>
      </p:pic>
      <p:pic>
        <p:nvPicPr>
          <p:cNvPr id="99" name="Google Shape;99;p18"/>
          <p:cNvPicPr preferRelativeResize="0"/>
          <p:nvPr/>
        </p:nvPicPr>
        <p:blipFill>
          <a:blip r:embed="rId4">
            <a:alphaModFix/>
          </a:blip>
          <a:stretch>
            <a:fillRect/>
          </a:stretch>
        </p:blipFill>
        <p:spPr>
          <a:xfrm>
            <a:off x="1439025" y="3470125"/>
            <a:ext cx="1628900" cy="1628900"/>
          </a:xfrm>
          <a:prstGeom prst="rect">
            <a:avLst/>
          </a:prstGeom>
          <a:noFill/>
          <a:ln>
            <a:noFill/>
          </a:ln>
        </p:spPr>
      </p:pic>
      <p:pic>
        <p:nvPicPr>
          <p:cNvPr id="100" name="Google Shape;100;p18"/>
          <p:cNvPicPr preferRelativeResize="0"/>
          <p:nvPr/>
        </p:nvPicPr>
        <p:blipFill rotWithShape="1">
          <a:blip r:embed="rId5">
            <a:alphaModFix/>
          </a:blip>
          <a:srcRect b="4988" l="14861" r="17244" t="0"/>
          <a:stretch/>
        </p:blipFill>
        <p:spPr>
          <a:xfrm>
            <a:off x="2897525" y="311425"/>
            <a:ext cx="2016002" cy="869050"/>
          </a:xfrm>
          <a:prstGeom prst="rect">
            <a:avLst/>
          </a:prstGeom>
          <a:noFill/>
          <a:ln>
            <a:noFill/>
          </a:ln>
        </p:spPr>
      </p:pic>
      <p:pic>
        <p:nvPicPr>
          <p:cNvPr id="101" name="Google Shape;101;p18"/>
          <p:cNvPicPr preferRelativeResize="0"/>
          <p:nvPr/>
        </p:nvPicPr>
        <p:blipFill>
          <a:blip r:embed="rId6">
            <a:alphaModFix/>
          </a:blip>
          <a:stretch>
            <a:fillRect/>
          </a:stretch>
        </p:blipFill>
        <p:spPr>
          <a:xfrm>
            <a:off x="6195100" y="3893425"/>
            <a:ext cx="1742286" cy="914700"/>
          </a:xfrm>
          <a:prstGeom prst="rect">
            <a:avLst/>
          </a:prstGeom>
          <a:noFill/>
          <a:ln>
            <a:noFill/>
          </a:ln>
        </p:spPr>
      </p:pic>
      <p:pic>
        <p:nvPicPr>
          <p:cNvPr id="102" name="Google Shape;102;p18"/>
          <p:cNvPicPr preferRelativeResize="0"/>
          <p:nvPr/>
        </p:nvPicPr>
        <p:blipFill>
          <a:blip r:embed="rId7">
            <a:alphaModFix/>
          </a:blip>
          <a:stretch>
            <a:fillRect/>
          </a:stretch>
        </p:blipFill>
        <p:spPr>
          <a:xfrm>
            <a:off x="89624" y="1448788"/>
            <a:ext cx="1968845" cy="1312728"/>
          </a:xfrm>
          <a:prstGeom prst="rect">
            <a:avLst/>
          </a:prstGeom>
          <a:noFill/>
          <a:ln>
            <a:noFill/>
          </a:ln>
        </p:spPr>
      </p:pic>
      <p:pic>
        <p:nvPicPr>
          <p:cNvPr id="103" name="Google Shape;103;p18"/>
          <p:cNvPicPr preferRelativeResize="0"/>
          <p:nvPr/>
        </p:nvPicPr>
        <p:blipFill>
          <a:blip r:embed="rId8">
            <a:alphaModFix/>
          </a:blip>
          <a:stretch>
            <a:fillRect/>
          </a:stretch>
        </p:blipFill>
        <p:spPr>
          <a:xfrm>
            <a:off x="7084200" y="2332375"/>
            <a:ext cx="1551751" cy="1178850"/>
          </a:xfrm>
          <a:prstGeom prst="rect">
            <a:avLst/>
          </a:prstGeom>
          <a:noFill/>
          <a:ln>
            <a:noFill/>
          </a:ln>
        </p:spPr>
      </p:pic>
      <p:pic>
        <p:nvPicPr>
          <p:cNvPr id="104" name="Google Shape;104;p18"/>
          <p:cNvPicPr preferRelativeResize="0"/>
          <p:nvPr/>
        </p:nvPicPr>
        <p:blipFill>
          <a:blip r:embed="rId9">
            <a:alphaModFix/>
          </a:blip>
          <a:stretch>
            <a:fillRect/>
          </a:stretch>
        </p:blipFill>
        <p:spPr>
          <a:xfrm>
            <a:off x="3359050" y="3470122"/>
            <a:ext cx="1799075" cy="1409525"/>
          </a:xfrm>
          <a:prstGeom prst="rect">
            <a:avLst/>
          </a:prstGeom>
          <a:noFill/>
          <a:ln>
            <a:noFill/>
          </a:ln>
        </p:spPr>
      </p:pic>
      <p:sp>
        <p:nvSpPr>
          <p:cNvPr id="105" name="Google Shape;105;p18"/>
          <p:cNvSpPr txBox="1"/>
          <p:nvPr/>
        </p:nvSpPr>
        <p:spPr>
          <a:xfrm>
            <a:off x="3204150" y="0"/>
            <a:ext cx="1280100" cy="2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fish </a:t>
            </a:r>
            <a:endParaRPr b="1">
              <a:latin typeface="Comfortaa"/>
              <a:ea typeface="Comfortaa"/>
              <a:cs typeface="Comfortaa"/>
              <a:sym typeface="Comfortaa"/>
            </a:endParaRPr>
          </a:p>
        </p:txBody>
      </p:sp>
      <p:sp>
        <p:nvSpPr>
          <p:cNvPr id="106" name="Google Shape;106;p18"/>
          <p:cNvSpPr txBox="1"/>
          <p:nvPr/>
        </p:nvSpPr>
        <p:spPr>
          <a:xfrm>
            <a:off x="6962888" y="208200"/>
            <a:ext cx="10884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worms</a:t>
            </a:r>
            <a:endParaRPr b="1">
              <a:latin typeface="Comfortaa"/>
              <a:ea typeface="Comfortaa"/>
              <a:cs typeface="Comfortaa"/>
              <a:sym typeface="Comfortaa"/>
            </a:endParaRPr>
          </a:p>
        </p:txBody>
      </p:sp>
      <p:sp>
        <p:nvSpPr>
          <p:cNvPr id="107" name="Google Shape;107;p18"/>
          <p:cNvSpPr txBox="1"/>
          <p:nvPr/>
        </p:nvSpPr>
        <p:spPr>
          <a:xfrm>
            <a:off x="6806825" y="3579150"/>
            <a:ext cx="9276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meat</a:t>
            </a:r>
            <a:endParaRPr b="1">
              <a:latin typeface="Comfortaa"/>
              <a:ea typeface="Comfortaa"/>
              <a:cs typeface="Comfortaa"/>
              <a:sym typeface="Comfortaa"/>
            </a:endParaRPr>
          </a:p>
        </p:txBody>
      </p:sp>
      <p:sp>
        <p:nvSpPr>
          <p:cNvPr id="108" name="Google Shape;108;p18"/>
          <p:cNvSpPr txBox="1"/>
          <p:nvPr/>
        </p:nvSpPr>
        <p:spPr>
          <a:xfrm>
            <a:off x="587300" y="1027175"/>
            <a:ext cx="9735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nectar</a:t>
            </a:r>
            <a:endParaRPr b="1">
              <a:latin typeface="Comfortaa"/>
              <a:ea typeface="Comfortaa"/>
              <a:cs typeface="Comfortaa"/>
              <a:sym typeface="Comfortaa"/>
            </a:endParaRPr>
          </a:p>
        </p:txBody>
      </p:sp>
      <p:sp>
        <p:nvSpPr>
          <p:cNvPr id="109" name="Google Shape;109;p18"/>
          <p:cNvSpPr txBox="1"/>
          <p:nvPr/>
        </p:nvSpPr>
        <p:spPr>
          <a:xfrm>
            <a:off x="2407050" y="3073850"/>
            <a:ext cx="20772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seeds and nuts </a:t>
            </a:r>
            <a:endParaRPr b="1">
              <a:latin typeface="Comfortaa"/>
              <a:ea typeface="Comfortaa"/>
              <a:cs typeface="Comfortaa"/>
              <a:sym typeface="Comfortaa"/>
            </a:endParaRPr>
          </a:p>
        </p:txBody>
      </p:sp>
      <p:sp>
        <p:nvSpPr>
          <p:cNvPr id="110" name="Google Shape;110;p18"/>
          <p:cNvSpPr txBox="1"/>
          <p:nvPr/>
        </p:nvSpPr>
        <p:spPr>
          <a:xfrm>
            <a:off x="7205500" y="1977675"/>
            <a:ext cx="1551600" cy="2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insects</a:t>
            </a:r>
            <a:endParaRPr b="1">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14" name="Shape 114"/>
        <p:cNvGrpSpPr/>
        <p:nvPr/>
      </p:nvGrpSpPr>
      <p:grpSpPr>
        <a:xfrm>
          <a:off x="0" y="0"/>
          <a:ext cx="0" cy="0"/>
          <a:chOff x="0" y="0"/>
          <a:chExt cx="0" cy="0"/>
        </a:xfrm>
      </p:grpSpPr>
      <p:sp>
        <p:nvSpPr>
          <p:cNvPr id="115" name="Google Shape;115;p19"/>
          <p:cNvSpPr txBox="1"/>
          <p:nvPr/>
        </p:nvSpPr>
        <p:spPr>
          <a:xfrm>
            <a:off x="609200" y="377850"/>
            <a:ext cx="5706300" cy="9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Now that we have learned that different birds have different beaks so they can eat different kinds of food...we are going to play a matching game.</a:t>
            </a:r>
            <a:endParaRPr sz="1800">
              <a:latin typeface="Comfortaa"/>
              <a:ea typeface="Comfortaa"/>
              <a:cs typeface="Comfortaa"/>
              <a:sym typeface="Comfortaa"/>
            </a:endParaRPr>
          </a:p>
        </p:txBody>
      </p:sp>
      <p:sp>
        <p:nvSpPr>
          <p:cNvPr id="116" name="Google Shape;116;p19"/>
          <p:cNvSpPr txBox="1"/>
          <p:nvPr/>
        </p:nvSpPr>
        <p:spPr>
          <a:xfrm>
            <a:off x="424125" y="2028100"/>
            <a:ext cx="7649700" cy="24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omfortaa"/>
                <a:ea typeface="Comfortaa"/>
                <a:cs typeface="Comfortaa"/>
                <a:sym typeface="Comfortaa"/>
              </a:rPr>
              <a:t>I am going to show you FOUR different bird beaks. </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rPr lang="en" sz="1800">
                <a:latin typeface="Comfortaa"/>
                <a:ea typeface="Comfortaa"/>
                <a:cs typeface="Comfortaa"/>
                <a:sym typeface="Comfortaa"/>
              </a:rPr>
              <a:t>Take a look at each beak, one at a time. Write down what you notice about each beak and how you think it helps the bird get food, then compare your observations to ours! It’s okay if you write down different things!</a:t>
            </a:r>
            <a:endParaRPr sz="1800">
              <a:latin typeface="Comfortaa"/>
              <a:ea typeface="Comfortaa"/>
              <a:cs typeface="Comfortaa"/>
              <a:sym typeface="Comfortaa"/>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rPr lang="en" sz="1800">
                <a:latin typeface="Comfortaa"/>
                <a:ea typeface="Comfortaa"/>
                <a:cs typeface="Comfortaa"/>
                <a:sym typeface="Comfortaa"/>
              </a:rPr>
              <a:t>We’ll start with an example.</a:t>
            </a:r>
            <a:endParaRPr sz="1800">
              <a:latin typeface="Comfortaa"/>
              <a:ea typeface="Comfortaa"/>
              <a:cs typeface="Comfortaa"/>
              <a:sym typeface="Comfortaa"/>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20" name="Shape 120"/>
        <p:cNvGrpSpPr/>
        <p:nvPr/>
      </p:nvGrpSpPr>
      <p:grpSpPr>
        <a:xfrm>
          <a:off x="0" y="0"/>
          <a:ext cx="0" cy="0"/>
          <a:chOff x="0" y="0"/>
          <a:chExt cx="0" cy="0"/>
        </a:xfrm>
      </p:grpSpPr>
      <p:sp>
        <p:nvSpPr>
          <p:cNvPr id="121" name="Google Shape;121;p20"/>
          <p:cNvSpPr txBox="1"/>
          <p:nvPr/>
        </p:nvSpPr>
        <p:spPr>
          <a:xfrm>
            <a:off x="269900" y="208200"/>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omfortaa"/>
                <a:ea typeface="Comfortaa"/>
                <a:cs typeface="Comfortaa"/>
                <a:sym typeface="Comfortaa"/>
              </a:rPr>
              <a:t>EXAMPLE</a:t>
            </a:r>
            <a:endParaRPr sz="3000">
              <a:latin typeface="Comfortaa"/>
              <a:ea typeface="Comfortaa"/>
              <a:cs typeface="Comfortaa"/>
              <a:sym typeface="Comfortaa"/>
            </a:endParaRPr>
          </a:p>
        </p:txBody>
      </p:sp>
      <p:pic>
        <p:nvPicPr>
          <p:cNvPr id="122" name="Google Shape;122;p20"/>
          <p:cNvPicPr preferRelativeResize="0"/>
          <p:nvPr/>
        </p:nvPicPr>
        <p:blipFill rotWithShape="1">
          <a:blip r:embed="rId4">
            <a:alphaModFix/>
          </a:blip>
          <a:srcRect b="30044" l="22731" r="35125" t="21573"/>
          <a:stretch/>
        </p:blipFill>
        <p:spPr>
          <a:xfrm>
            <a:off x="104149" y="771125"/>
            <a:ext cx="3911974" cy="4086300"/>
          </a:xfrm>
          <a:prstGeom prst="rect">
            <a:avLst/>
          </a:prstGeom>
          <a:noFill/>
          <a:ln>
            <a:noFill/>
          </a:ln>
        </p:spPr>
      </p:pic>
      <p:sp>
        <p:nvSpPr>
          <p:cNvPr id="123" name="Google Shape;123;p20"/>
          <p:cNvSpPr txBox="1"/>
          <p:nvPr/>
        </p:nvSpPr>
        <p:spPr>
          <a:xfrm>
            <a:off x="4333675" y="2717925"/>
            <a:ext cx="44418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a:t>
            </a:r>
            <a:r>
              <a:rPr lang="en">
                <a:solidFill>
                  <a:srgbClr val="FF0000"/>
                </a:solidFill>
                <a:latin typeface="Comfortaa"/>
                <a:ea typeface="Comfortaa"/>
                <a:cs typeface="Comfortaa"/>
                <a:sym typeface="Comfortaa"/>
              </a:rPr>
              <a:t>small</a:t>
            </a:r>
            <a:r>
              <a:rPr lang="en">
                <a:latin typeface="Comfortaa"/>
                <a:ea typeface="Comfortaa"/>
                <a:cs typeface="Comfortaa"/>
                <a:sym typeface="Comfortaa"/>
              </a:rPr>
              <a:t> and </a:t>
            </a:r>
            <a:r>
              <a:rPr lang="en">
                <a:solidFill>
                  <a:srgbClr val="FF0000"/>
                </a:solidFill>
                <a:latin typeface="Comfortaa"/>
                <a:ea typeface="Comfortaa"/>
                <a:cs typeface="Comfortaa"/>
                <a:sym typeface="Comfortaa"/>
              </a:rPr>
              <a:t>open </a:t>
            </a:r>
            <a:endParaRPr>
              <a:solidFill>
                <a:srgbClr val="FF0000"/>
              </a:solidFill>
              <a:latin typeface="Comfortaa"/>
              <a:ea typeface="Comfortaa"/>
              <a:cs typeface="Comfortaa"/>
              <a:sym typeface="Comfortaa"/>
            </a:endParaRPr>
          </a:p>
          <a:p>
            <a:pPr indent="0" lvl="0" marL="0" rtl="0" algn="l">
              <a:spcBef>
                <a:spcPts val="0"/>
              </a:spcBef>
              <a:spcAft>
                <a:spcPts val="0"/>
              </a:spcAft>
              <a:buNone/>
            </a:pPr>
            <a:r>
              <a:rPr lang="en">
                <a:solidFill>
                  <a:srgbClr val="FF0000"/>
                </a:solidFill>
                <a:latin typeface="Comfortaa"/>
                <a:ea typeface="Comfortaa"/>
                <a:cs typeface="Comfortaa"/>
                <a:sym typeface="Comfortaa"/>
              </a:rPr>
              <a:t>very wide</a:t>
            </a:r>
            <a:r>
              <a:rPr lang="en">
                <a:latin typeface="Comfortaa"/>
                <a:ea typeface="Comfortaa"/>
                <a:cs typeface="Comfortaa"/>
                <a:sym typeface="Comfortaa"/>
              </a:rPr>
              <a:t>. It reminds me of </a:t>
            </a:r>
            <a:r>
              <a:rPr lang="en">
                <a:solidFill>
                  <a:srgbClr val="FF0000"/>
                </a:solidFill>
                <a:latin typeface="Comfortaa"/>
                <a:ea typeface="Comfortaa"/>
                <a:cs typeface="Comfortaa"/>
                <a:sym typeface="Comfortaa"/>
              </a:rPr>
              <a:t>a net</a:t>
            </a:r>
            <a:r>
              <a:rPr lang="en">
                <a:latin typeface="Comfortaa"/>
                <a:ea typeface="Comfortaa"/>
                <a:cs typeface="Comfortaa"/>
                <a:sym typeface="Comfortaa"/>
              </a:rPr>
              <a:t>. I think this beak helps the bird </a:t>
            </a:r>
            <a:r>
              <a:rPr lang="en">
                <a:solidFill>
                  <a:srgbClr val="FF0000"/>
                </a:solidFill>
                <a:latin typeface="Comfortaa"/>
                <a:ea typeface="Comfortaa"/>
                <a:cs typeface="Comfortaa"/>
                <a:sym typeface="Comfortaa"/>
              </a:rPr>
              <a:t>catch things</a:t>
            </a:r>
            <a:r>
              <a:rPr lang="en">
                <a:latin typeface="Comfortaa"/>
                <a:ea typeface="Comfortaa"/>
                <a:cs typeface="Comfortaa"/>
                <a:sym typeface="Comfortaa"/>
              </a:rPr>
              <a:t> so I think it eats</a:t>
            </a:r>
            <a:r>
              <a:rPr lang="en">
                <a:solidFill>
                  <a:srgbClr val="FF0000"/>
                </a:solidFill>
                <a:latin typeface="Comfortaa"/>
                <a:ea typeface="Comfortaa"/>
                <a:cs typeface="Comfortaa"/>
                <a:sym typeface="Comfortaa"/>
              </a:rPr>
              <a:t> insects</a:t>
            </a:r>
            <a:r>
              <a:rPr lang="en">
                <a:latin typeface="Comfortaa"/>
                <a:ea typeface="Comfortaa"/>
                <a:cs typeface="Comfortaa"/>
                <a:sym typeface="Comfortaa"/>
              </a:rPr>
              <a:t>!</a:t>
            </a:r>
            <a:endParaRPr>
              <a:latin typeface="Comfortaa"/>
              <a:ea typeface="Comfortaa"/>
              <a:cs typeface="Comfortaa"/>
              <a:sym typeface="Comfortaa"/>
            </a:endParaRPr>
          </a:p>
        </p:txBody>
      </p:sp>
      <p:sp>
        <p:nvSpPr>
          <p:cNvPr id="124" name="Google Shape;124;p20"/>
          <p:cNvSpPr txBox="1"/>
          <p:nvPr/>
        </p:nvSpPr>
        <p:spPr>
          <a:xfrm>
            <a:off x="4572000" y="726300"/>
            <a:ext cx="3656100" cy="18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____________ and ___________. It reminds me of ____________________.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think this beak helps the bird (A)_______________________________ so I think it eats (B)_______________________.</a:t>
            </a:r>
            <a:endParaRPr/>
          </a:p>
        </p:txBody>
      </p:sp>
      <p:pic>
        <p:nvPicPr>
          <p:cNvPr id="125" name="Google Shape;125;p20"/>
          <p:cNvPicPr preferRelativeResize="0"/>
          <p:nvPr/>
        </p:nvPicPr>
        <p:blipFill>
          <a:blip r:embed="rId5">
            <a:alphaModFix/>
          </a:blip>
          <a:stretch>
            <a:fillRect/>
          </a:stretch>
        </p:blipFill>
        <p:spPr>
          <a:xfrm>
            <a:off x="4333675" y="3878350"/>
            <a:ext cx="1328000" cy="1013850"/>
          </a:xfrm>
          <a:prstGeom prst="rect">
            <a:avLst/>
          </a:prstGeom>
          <a:noFill/>
          <a:ln>
            <a:noFill/>
          </a:ln>
        </p:spPr>
      </p:pic>
      <p:pic>
        <p:nvPicPr>
          <p:cNvPr id="126" name="Google Shape;126;p20"/>
          <p:cNvPicPr preferRelativeResize="0"/>
          <p:nvPr/>
        </p:nvPicPr>
        <p:blipFill rotWithShape="1">
          <a:blip r:embed="rId6">
            <a:alphaModFix/>
          </a:blip>
          <a:srcRect b="16474" l="13343" r="8397" t="11077"/>
          <a:stretch/>
        </p:blipFill>
        <p:spPr>
          <a:xfrm>
            <a:off x="7521600" y="3805675"/>
            <a:ext cx="1115450" cy="115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130" name="Shape 130"/>
        <p:cNvGrpSpPr/>
        <p:nvPr/>
      </p:nvGrpSpPr>
      <p:grpSpPr>
        <a:xfrm>
          <a:off x="0" y="0"/>
          <a:ext cx="0" cy="0"/>
          <a:chOff x="0" y="0"/>
          <a:chExt cx="0" cy="0"/>
        </a:xfrm>
      </p:grpSpPr>
      <p:sp>
        <p:nvSpPr>
          <p:cNvPr id="131" name="Google Shape;131;p21"/>
          <p:cNvSpPr txBox="1"/>
          <p:nvPr/>
        </p:nvSpPr>
        <p:spPr>
          <a:xfrm>
            <a:off x="262963" y="85400"/>
            <a:ext cx="4192200" cy="11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omfortaa"/>
                <a:ea typeface="Comfortaa"/>
                <a:cs typeface="Comfortaa"/>
                <a:sym typeface="Comfortaa"/>
              </a:rPr>
              <a:t>BEAK #1</a:t>
            </a:r>
            <a:endParaRPr sz="3000">
              <a:latin typeface="Comfortaa"/>
              <a:ea typeface="Comfortaa"/>
              <a:cs typeface="Comfortaa"/>
              <a:sym typeface="Comfortaa"/>
            </a:endParaRPr>
          </a:p>
        </p:txBody>
      </p:sp>
      <p:pic>
        <p:nvPicPr>
          <p:cNvPr id="132" name="Google Shape;132;p21"/>
          <p:cNvPicPr preferRelativeResize="0"/>
          <p:nvPr/>
        </p:nvPicPr>
        <p:blipFill rotWithShape="1">
          <a:blip r:embed="rId3">
            <a:alphaModFix/>
          </a:blip>
          <a:srcRect b="38566" l="39595" r="21501" t="3889"/>
          <a:stretch/>
        </p:blipFill>
        <p:spPr>
          <a:xfrm>
            <a:off x="456350" y="974550"/>
            <a:ext cx="3805425" cy="3627250"/>
          </a:xfrm>
          <a:prstGeom prst="rect">
            <a:avLst/>
          </a:prstGeom>
          <a:noFill/>
          <a:ln>
            <a:noFill/>
          </a:ln>
        </p:spPr>
      </p:pic>
      <p:sp>
        <p:nvSpPr>
          <p:cNvPr id="133" name="Google Shape;133;p21"/>
          <p:cNvSpPr txBox="1"/>
          <p:nvPr/>
        </p:nvSpPr>
        <p:spPr>
          <a:xfrm>
            <a:off x="4526575" y="672900"/>
            <a:ext cx="4455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 notice that this bird’s beak is ____________ and ___________. It reminds me of ____________________.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 think this beak helps the bird (A)_______________________________ so I think it eats (B)___________________________.</a:t>
            </a:r>
            <a:endParaRPr>
              <a:latin typeface="Comfortaa"/>
              <a:ea typeface="Comfortaa"/>
              <a:cs typeface="Comfortaa"/>
              <a:sym typeface="Comfortaa"/>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34" name="Google Shape;134;p21"/>
          <p:cNvSpPr txBox="1"/>
          <p:nvPr/>
        </p:nvSpPr>
        <p:spPr>
          <a:xfrm>
            <a:off x="5073300" y="2288025"/>
            <a:ext cx="3080400" cy="14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Comfortaa"/>
                <a:ea typeface="Comfortaa"/>
                <a:cs typeface="Comfortaa"/>
                <a:sym typeface="Comfortaa"/>
              </a:rPr>
              <a:t>I notice that this bird’s beak is </a:t>
            </a:r>
            <a:r>
              <a:rPr b="1" lang="en">
                <a:solidFill>
                  <a:srgbClr val="FF0000"/>
                </a:solidFill>
                <a:latin typeface="Comfortaa"/>
                <a:ea typeface="Comfortaa"/>
                <a:cs typeface="Comfortaa"/>
                <a:sym typeface="Comfortaa"/>
              </a:rPr>
              <a:t>big</a:t>
            </a:r>
            <a:r>
              <a:rPr lang="en">
                <a:latin typeface="Comfortaa"/>
                <a:ea typeface="Comfortaa"/>
                <a:cs typeface="Comfortaa"/>
                <a:sym typeface="Comfortaa"/>
              </a:rPr>
              <a:t> and </a:t>
            </a:r>
            <a:r>
              <a:rPr b="1" lang="en">
                <a:solidFill>
                  <a:srgbClr val="FF0000"/>
                </a:solidFill>
                <a:latin typeface="Comfortaa"/>
                <a:ea typeface="Comfortaa"/>
                <a:cs typeface="Comfortaa"/>
                <a:sym typeface="Comfortaa"/>
              </a:rPr>
              <a:t>pointy</a:t>
            </a:r>
            <a:r>
              <a:rPr lang="en">
                <a:latin typeface="Comfortaa"/>
                <a:ea typeface="Comfortaa"/>
                <a:cs typeface="Comfortaa"/>
                <a:sym typeface="Comfortaa"/>
              </a:rPr>
              <a:t>. It reminds me of a </a:t>
            </a:r>
            <a:r>
              <a:rPr b="1" lang="en">
                <a:solidFill>
                  <a:srgbClr val="FF0000"/>
                </a:solidFill>
                <a:latin typeface="Comfortaa"/>
                <a:ea typeface="Comfortaa"/>
                <a:cs typeface="Comfortaa"/>
                <a:sym typeface="Comfortaa"/>
              </a:rPr>
              <a:t>hook</a:t>
            </a:r>
            <a:r>
              <a:rPr lang="en">
                <a:latin typeface="Comfortaa"/>
                <a:ea typeface="Comfortaa"/>
                <a:cs typeface="Comfortaa"/>
                <a:sym typeface="Comfortaa"/>
              </a:rPr>
              <a:t>. I think this beak helps the bird </a:t>
            </a:r>
            <a:r>
              <a:rPr b="1" lang="en">
                <a:solidFill>
                  <a:srgbClr val="FF0000"/>
                </a:solidFill>
                <a:latin typeface="Comfortaa"/>
                <a:ea typeface="Comfortaa"/>
                <a:cs typeface="Comfortaa"/>
                <a:sym typeface="Comfortaa"/>
              </a:rPr>
              <a:t>grab and</a:t>
            </a:r>
            <a:r>
              <a:rPr lang="en">
                <a:latin typeface="Comfortaa"/>
                <a:ea typeface="Comfortaa"/>
                <a:cs typeface="Comfortaa"/>
                <a:sym typeface="Comfortaa"/>
              </a:rPr>
              <a:t> </a:t>
            </a:r>
            <a:r>
              <a:rPr b="1" lang="en">
                <a:solidFill>
                  <a:srgbClr val="FF0000"/>
                </a:solidFill>
                <a:latin typeface="Comfortaa"/>
                <a:ea typeface="Comfortaa"/>
                <a:cs typeface="Comfortaa"/>
                <a:sym typeface="Comfortaa"/>
              </a:rPr>
              <a:t>tear food </a:t>
            </a:r>
            <a:r>
              <a:rPr lang="en">
                <a:latin typeface="Comfortaa"/>
                <a:ea typeface="Comfortaa"/>
                <a:cs typeface="Comfortaa"/>
                <a:sym typeface="Comfortaa"/>
              </a:rPr>
              <a:t>so I think it eats</a:t>
            </a:r>
            <a:r>
              <a:rPr b="1" lang="en">
                <a:solidFill>
                  <a:srgbClr val="FF0000"/>
                </a:solidFill>
                <a:latin typeface="Comfortaa"/>
                <a:ea typeface="Comfortaa"/>
                <a:cs typeface="Comfortaa"/>
                <a:sym typeface="Comfortaa"/>
              </a:rPr>
              <a:t> meat</a:t>
            </a:r>
            <a:r>
              <a:rPr lang="en">
                <a:latin typeface="Comfortaa"/>
                <a:ea typeface="Comfortaa"/>
                <a:cs typeface="Comfortaa"/>
                <a:sym typeface="Comfortaa"/>
              </a:rPr>
              <a:t>! </a:t>
            </a:r>
            <a:endParaRPr>
              <a:latin typeface="Comfortaa"/>
              <a:ea typeface="Comfortaa"/>
              <a:cs typeface="Comfortaa"/>
              <a:sym typeface="Comfortaa"/>
            </a:endParaRPr>
          </a:p>
        </p:txBody>
      </p:sp>
      <p:sp>
        <p:nvSpPr>
          <p:cNvPr id="135" name="Google Shape;135;p21"/>
          <p:cNvSpPr/>
          <p:nvPr/>
        </p:nvSpPr>
        <p:spPr>
          <a:xfrm>
            <a:off x="4755438" y="2046575"/>
            <a:ext cx="3653100" cy="2316900"/>
          </a:xfrm>
          <a:prstGeom prst="wedgeEllipseCallout">
            <a:avLst>
              <a:gd fmla="val -20833" name="adj1"/>
              <a:gd fmla="val 62500" name="adj2"/>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21"/>
          <p:cNvPicPr preferRelativeResize="0"/>
          <p:nvPr/>
        </p:nvPicPr>
        <p:blipFill rotWithShape="1">
          <a:blip r:embed="rId4">
            <a:alphaModFix/>
          </a:blip>
          <a:srcRect b="15009" l="22021" r="23630" t="6120"/>
          <a:stretch/>
        </p:blipFill>
        <p:spPr>
          <a:xfrm>
            <a:off x="6408175" y="3986775"/>
            <a:ext cx="620650" cy="971650"/>
          </a:xfrm>
          <a:prstGeom prst="rect">
            <a:avLst/>
          </a:prstGeom>
          <a:noFill/>
          <a:ln>
            <a:noFill/>
          </a:ln>
        </p:spPr>
      </p:pic>
      <p:pic>
        <p:nvPicPr>
          <p:cNvPr id="137" name="Google Shape;137;p21"/>
          <p:cNvPicPr preferRelativeResize="0"/>
          <p:nvPr/>
        </p:nvPicPr>
        <p:blipFill>
          <a:blip r:embed="rId5">
            <a:alphaModFix/>
          </a:blip>
          <a:stretch>
            <a:fillRect/>
          </a:stretch>
        </p:blipFill>
        <p:spPr>
          <a:xfrm>
            <a:off x="7466850" y="4088100"/>
            <a:ext cx="1084899" cy="56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