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
      <p:font typeface="Source Code Pro"/>
      <p:regular r:id="rId25"/>
      <p:bold r:id="rId26"/>
      <p:italic r:id="rId27"/>
      <p:boldItalic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839eefad6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39eefad6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3354c095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3354c095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3354c095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3354c095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3354c095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3354c095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3354c095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3354c095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3354c095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3354c095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3354c095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3354c095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3354c095f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3354c095f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3354c095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3354c095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3354c095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3354c095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83354c095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3354c095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3354c095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3354c095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3354c095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3354c095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3354c095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3354c095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83354c095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3354c095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39eefad6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39eefad6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Animals in their habitats</a:t>
            </a:r>
            <a:endParaRPr/>
          </a:p>
        </p:txBody>
      </p:sp>
      <p:pic>
        <p:nvPicPr>
          <p:cNvPr id="57" name="Google Shape;57;p13"/>
          <p:cNvPicPr preferRelativeResize="0"/>
          <p:nvPr/>
        </p:nvPicPr>
        <p:blipFill rotWithShape="1">
          <a:blip r:embed="rId3">
            <a:alphaModFix/>
          </a:blip>
          <a:srcRect b="23079" l="0" r="0" t="20876"/>
          <a:stretch/>
        </p:blipFill>
        <p:spPr>
          <a:xfrm>
            <a:off x="3660924" y="3949475"/>
            <a:ext cx="1865675" cy="77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txBox="1"/>
          <p:nvPr/>
        </p:nvSpPr>
        <p:spPr>
          <a:xfrm>
            <a:off x="622500" y="606950"/>
            <a:ext cx="5386800" cy="16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Claws, fangs, good eyesight, and a sense of smell are all </a:t>
            </a:r>
            <a:r>
              <a:rPr b="1" lang="en" sz="2400">
                <a:latin typeface="Comfortaa"/>
                <a:ea typeface="Comfortaa"/>
                <a:cs typeface="Comfortaa"/>
                <a:sym typeface="Comfortaa"/>
              </a:rPr>
              <a:t>Adaptations</a:t>
            </a:r>
            <a:r>
              <a:rPr b="1" lang="en">
                <a:latin typeface="Comfortaa"/>
                <a:ea typeface="Comfortaa"/>
                <a:cs typeface="Comfortaa"/>
                <a:sym typeface="Comfortaa"/>
              </a:rPr>
              <a:t>, </a:t>
            </a:r>
            <a:r>
              <a:rPr lang="en">
                <a:latin typeface="Comfortaa"/>
                <a:ea typeface="Comfortaa"/>
                <a:cs typeface="Comfortaa"/>
                <a:sym typeface="Comfortaa"/>
              </a:rPr>
              <a:t>or things that animals have that help them survive. </a:t>
            </a:r>
            <a:endParaRPr>
              <a:latin typeface="Comfortaa"/>
              <a:ea typeface="Comfortaa"/>
              <a:cs typeface="Comfortaa"/>
              <a:sym typeface="Comfortaa"/>
            </a:endParaRPr>
          </a:p>
        </p:txBody>
      </p:sp>
      <p:sp>
        <p:nvSpPr>
          <p:cNvPr id="140" name="Google Shape;140;p22"/>
          <p:cNvSpPr txBox="1"/>
          <p:nvPr/>
        </p:nvSpPr>
        <p:spPr>
          <a:xfrm>
            <a:off x="622500" y="3406375"/>
            <a:ext cx="4645500" cy="15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Next, you are going to explore some different animals and their adaptations! </a:t>
            </a:r>
            <a:endParaRPr>
              <a:latin typeface="Comfortaa"/>
              <a:ea typeface="Comfortaa"/>
              <a:cs typeface="Comfortaa"/>
              <a:sym typeface="Comfortaa"/>
            </a:endParaRPr>
          </a:p>
        </p:txBody>
      </p:sp>
      <p:sp>
        <p:nvSpPr>
          <p:cNvPr id="141" name="Google Shape;141;p22"/>
          <p:cNvSpPr txBox="1"/>
          <p:nvPr/>
        </p:nvSpPr>
        <p:spPr>
          <a:xfrm>
            <a:off x="3111825" y="2057375"/>
            <a:ext cx="5386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What are some other adaptations that animals have? Try to come up with a list of five!</a:t>
            </a:r>
            <a:endParaRPr>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nvSpPr>
        <p:spPr>
          <a:xfrm>
            <a:off x="1468675" y="639000"/>
            <a:ext cx="5931300" cy="38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omfortaa"/>
                <a:ea typeface="Comfortaa"/>
                <a:cs typeface="Comfortaa"/>
                <a:sym typeface="Comfortaa"/>
              </a:rPr>
              <a:t>Read some clues about each of these animals and what they need to survive in their habitat. </a:t>
            </a:r>
            <a:endParaRPr sz="2400">
              <a:latin typeface="Comfortaa"/>
              <a:ea typeface="Comfortaa"/>
              <a:cs typeface="Comfortaa"/>
              <a:sym typeface="Comfortaa"/>
            </a:endParaRPr>
          </a:p>
          <a:p>
            <a:pPr indent="0" lvl="0" marL="0" rtl="0" algn="l">
              <a:spcBef>
                <a:spcPts val="0"/>
              </a:spcBef>
              <a:spcAft>
                <a:spcPts val="0"/>
              </a:spcAft>
              <a:buNone/>
            </a:pPr>
            <a:r>
              <a:t/>
            </a:r>
            <a:endParaRPr sz="2400">
              <a:latin typeface="Comfortaa"/>
              <a:ea typeface="Comfortaa"/>
              <a:cs typeface="Comfortaa"/>
              <a:sym typeface="Comfortaa"/>
            </a:endParaRPr>
          </a:p>
          <a:p>
            <a:pPr indent="0" lvl="0" marL="0" rtl="0" algn="l">
              <a:spcBef>
                <a:spcPts val="0"/>
              </a:spcBef>
              <a:spcAft>
                <a:spcPts val="0"/>
              </a:spcAft>
              <a:buNone/>
            </a:pPr>
            <a:r>
              <a:rPr lang="en" sz="2400">
                <a:latin typeface="Comfortaa"/>
                <a:ea typeface="Comfortaa"/>
                <a:cs typeface="Comfortaa"/>
                <a:sym typeface="Comfortaa"/>
              </a:rPr>
              <a:t>See if you can guess which animal is being described!</a:t>
            </a:r>
            <a:endParaRPr sz="2400">
              <a:latin typeface="Comfortaa"/>
              <a:ea typeface="Comfortaa"/>
              <a:cs typeface="Comfortaa"/>
              <a:sym typeface="Comfortaa"/>
            </a:endParaRPr>
          </a:p>
          <a:p>
            <a:pPr indent="0" lvl="0" marL="0" rtl="0" algn="l">
              <a:spcBef>
                <a:spcPts val="0"/>
              </a:spcBef>
              <a:spcAft>
                <a:spcPts val="0"/>
              </a:spcAft>
              <a:buNone/>
            </a:pPr>
            <a:r>
              <a:t/>
            </a:r>
            <a:endParaRPr sz="2400">
              <a:latin typeface="Comfortaa"/>
              <a:ea typeface="Comfortaa"/>
              <a:cs typeface="Comfortaa"/>
              <a:sym typeface="Comfortaa"/>
            </a:endParaRPr>
          </a:p>
          <a:p>
            <a:pPr indent="0" lvl="0" marL="0" rtl="0" algn="l">
              <a:spcBef>
                <a:spcPts val="0"/>
              </a:spcBef>
              <a:spcAft>
                <a:spcPts val="0"/>
              </a:spcAft>
              <a:buNone/>
            </a:pPr>
            <a:r>
              <a:rPr lang="en" sz="2400">
                <a:latin typeface="Comfortaa"/>
                <a:ea typeface="Comfortaa"/>
                <a:cs typeface="Comfortaa"/>
                <a:sym typeface="Comfortaa"/>
              </a:rPr>
              <a:t>Click the next slide to reveal each answer.</a:t>
            </a:r>
            <a:endParaRPr sz="2400">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50" name="Shape 150"/>
        <p:cNvGrpSpPr/>
        <p:nvPr/>
      </p:nvGrpSpPr>
      <p:grpSpPr>
        <a:xfrm>
          <a:off x="0" y="0"/>
          <a:ext cx="0" cy="0"/>
          <a:chOff x="0" y="0"/>
          <a:chExt cx="0" cy="0"/>
        </a:xfrm>
      </p:grpSpPr>
      <p:sp>
        <p:nvSpPr>
          <p:cNvPr id="151" name="Google Shape;151;p24"/>
          <p:cNvSpPr txBox="1"/>
          <p:nvPr/>
        </p:nvSpPr>
        <p:spPr>
          <a:xfrm>
            <a:off x="105925" y="98850"/>
            <a:ext cx="35376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Animal #1!</a:t>
            </a:r>
            <a:endParaRPr sz="3600">
              <a:latin typeface="Comfortaa"/>
              <a:ea typeface="Comfortaa"/>
              <a:cs typeface="Comfortaa"/>
              <a:sym typeface="Comfortaa"/>
            </a:endParaRPr>
          </a:p>
        </p:txBody>
      </p:sp>
      <p:sp>
        <p:nvSpPr>
          <p:cNvPr id="152" name="Google Shape;152;p24"/>
          <p:cNvSpPr txBox="1"/>
          <p:nvPr/>
        </p:nvSpPr>
        <p:spPr>
          <a:xfrm>
            <a:off x="600200" y="1121200"/>
            <a:ext cx="9603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fortaa"/>
                <a:ea typeface="Comfortaa"/>
                <a:cs typeface="Comfortaa"/>
                <a:sym typeface="Comfortaa"/>
              </a:rPr>
              <a:t>Clues</a:t>
            </a:r>
            <a:r>
              <a:rPr b="1" lang="en">
                <a:latin typeface="Comfortaa"/>
                <a:ea typeface="Comfortaa"/>
                <a:cs typeface="Comfortaa"/>
                <a:sym typeface="Comfortaa"/>
              </a:rPr>
              <a:t>:</a:t>
            </a:r>
            <a:endParaRPr b="1">
              <a:latin typeface="Comfortaa"/>
              <a:ea typeface="Comfortaa"/>
              <a:cs typeface="Comfortaa"/>
              <a:sym typeface="Comfortaa"/>
            </a:endParaRPr>
          </a:p>
        </p:txBody>
      </p:sp>
      <p:sp>
        <p:nvSpPr>
          <p:cNvPr id="153" name="Google Shape;153;p24"/>
          <p:cNvSpPr txBox="1"/>
          <p:nvPr/>
        </p:nvSpPr>
        <p:spPr>
          <a:xfrm>
            <a:off x="105925" y="1595800"/>
            <a:ext cx="4067100" cy="285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am big with skinny legs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live in forests and meadows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eat plants - leaves, berries, grass, and acorns are some of my favorite foods, and I have flat teeth for grinding them up!</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big eyes to see predators coming, and big ears to hear them.</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Males have antlers on their heads</a:t>
            </a:r>
            <a:endParaRPr>
              <a:latin typeface="Comfortaa"/>
              <a:ea typeface="Comfortaa"/>
              <a:cs typeface="Comfortaa"/>
              <a:sym typeface="Comfortaa"/>
            </a:endParaRPr>
          </a:p>
          <a:p>
            <a:pPr indent="0" lvl="0" marL="457200" rtl="0" algn="l">
              <a:spcBef>
                <a:spcPts val="0"/>
              </a:spcBef>
              <a:spcAft>
                <a:spcPts val="0"/>
              </a:spcAft>
              <a:buNone/>
            </a:pPr>
            <a:r>
              <a:t/>
            </a:r>
            <a:endParaRPr>
              <a:latin typeface="Comfortaa"/>
              <a:ea typeface="Comfortaa"/>
              <a:cs typeface="Comfortaa"/>
              <a:sym typeface="Comfortaa"/>
            </a:endParaRPr>
          </a:p>
        </p:txBody>
      </p:sp>
      <p:sp>
        <p:nvSpPr>
          <p:cNvPr id="154" name="Google Shape;154;p24"/>
          <p:cNvSpPr txBox="1"/>
          <p:nvPr/>
        </p:nvSpPr>
        <p:spPr>
          <a:xfrm>
            <a:off x="4956800" y="713150"/>
            <a:ext cx="3594000" cy="6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WHO AM I?</a:t>
            </a:r>
            <a:endParaRPr sz="3600">
              <a:latin typeface="Comfortaa"/>
              <a:ea typeface="Comfortaa"/>
              <a:cs typeface="Comfortaa"/>
              <a:sym typeface="Comfortaa"/>
            </a:endParaRPr>
          </a:p>
          <a:p>
            <a:pPr indent="0" lvl="0" marL="0" rtl="0" algn="l">
              <a:spcBef>
                <a:spcPts val="0"/>
              </a:spcBef>
              <a:spcAft>
                <a:spcPts val="0"/>
              </a:spcAft>
              <a:buNone/>
            </a:pPr>
            <a:r>
              <a:t/>
            </a:r>
            <a:endParaRPr sz="3600">
              <a:latin typeface="Comfortaa"/>
              <a:ea typeface="Comfortaa"/>
              <a:cs typeface="Comfortaa"/>
              <a:sym typeface="Comfortaa"/>
            </a:endParaRPr>
          </a:p>
        </p:txBody>
      </p:sp>
      <p:pic>
        <p:nvPicPr>
          <p:cNvPr id="155" name="Google Shape;155;p24"/>
          <p:cNvPicPr preferRelativeResize="0"/>
          <p:nvPr/>
        </p:nvPicPr>
        <p:blipFill>
          <a:blip r:embed="rId3">
            <a:alphaModFix/>
          </a:blip>
          <a:stretch>
            <a:fillRect/>
          </a:stretch>
        </p:blipFill>
        <p:spPr>
          <a:xfrm>
            <a:off x="4754224" y="1595800"/>
            <a:ext cx="3663825" cy="2403650"/>
          </a:xfrm>
          <a:prstGeom prst="rect">
            <a:avLst/>
          </a:prstGeom>
          <a:noFill/>
          <a:ln>
            <a:noFill/>
          </a:ln>
        </p:spPr>
      </p:pic>
      <p:sp>
        <p:nvSpPr>
          <p:cNvPr id="156" name="Google Shape;156;p24"/>
          <p:cNvSpPr txBox="1"/>
          <p:nvPr/>
        </p:nvSpPr>
        <p:spPr>
          <a:xfrm>
            <a:off x="5814650" y="4391950"/>
            <a:ext cx="18783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fortaa"/>
                <a:ea typeface="Comfortaa"/>
                <a:cs typeface="Comfortaa"/>
                <a:sym typeface="Comfortaa"/>
              </a:rPr>
              <a:t>I AM A DEER!</a:t>
            </a:r>
            <a:endParaRPr b="1" sz="18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0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1000"/>
                                        <p:tgtEl>
                                          <p:spTgt spid="1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1000"/>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Effect filter="fade" transition="in">
                                      <p:cBhvr>
                                        <p:cTn dur="1000"/>
                                        <p:tgtEl>
                                          <p:spTgt spid="1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Effect filter="fade" transition="in">
                                      <p:cBhvr>
                                        <p:cTn dur="1000"/>
                                        <p:tgtEl>
                                          <p:spTgt spid="1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animEffect filter="fade" transition="in">
                                      <p:cBhvr>
                                        <p:cTn dur="1000"/>
                                        <p:tgtEl>
                                          <p:spTgt spid="15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animEffect filter="fade" transition="in">
                                      <p:cBhvr>
                                        <p:cTn dur="1000"/>
                                        <p:tgtEl>
                                          <p:spTgt spid="15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animEffect filter="fade" transition="in">
                                      <p:cBhvr>
                                        <p:cTn dur="1000"/>
                                        <p:tgtEl>
                                          <p:spTgt spid="15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D1DC"/>
        </a:solidFill>
      </p:bgPr>
    </p:bg>
    <p:spTree>
      <p:nvGrpSpPr>
        <p:cNvPr id="160" name="Shape 160"/>
        <p:cNvGrpSpPr/>
        <p:nvPr/>
      </p:nvGrpSpPr>
      <p:grpSpPr>
        <a:xfrm>
          <a:off x="0" y="0"/>
          <a:ext cx="0" cy="0"/>
          <a:chOff x="0" y="0"/>
          <a:chExt cx="0" cy="0"/>
        </a:xfrm>
      </p:grpSpPr>
      <p:sp>
        <p:nvSpPr>
          <p:cNvPr id="161" name="Google Shape;161;p25"/>
          <p:cNvSpPr txBox="1"/>
          <p:nvPr/>
        </p:nvSpPr>
        <p:spPr>
          <a:xfrm>
            <a:off x="77425" y="1071750"/>
            <a:ext cx="3000000" cy="3000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big wings and feathers to fly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big sharp talons (feet) to catch my food</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Some animals I eat include rabbits, mice, snakes...but I’m not picky!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need tall trees to make safe nests for my babies.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When I stretch out my wings, they are about 4 feet wide!</a:t>
            </a:r>
            <a:endParaRPr/>
          </a:p>
        </p:txBody>
      </p:sp>
      <p:sp>
        <p:nvSpPr>
          <p:cNvPr id="162" name="Google Shape;162;p25"/>
          <p:cNvSpPr txBox="1"/>
          <p:nvPr/>
        </p:nvSpPr>
        <p:spPr>
          <a:xfrm>
            <a:off x="0" y="0"/>
            <a:ext cx="30000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Animal #2!</a:t>
            </a:r>
            <a:endParaRPr sz="3600">
              <a:latin typeface="Comfortaa"/>
              <a:ea typeface="Comfortaa"/>
              <a:cs typeface="Comfortaa"/>
              <a:sym typeface="Comfortaa"/>
            </a:endParaRPr>
          </a:p>
        </p:txBody>
      </p:sp>
      <p:sp>
        <p:nvSpPr>
          <p:cNvPr id="163" name="Google Shape;163;p25"/>
          <p:cNvSpPr txBox="1"/>
          <p:nvPr/>
        </p:nvSpPr>
        <p:spPr>
          <a:xfrm>
            <a:off x="5140400" y="762600"/>
            <a:ext cx="2930400" cy="8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WHO AM I?</a:t>
            </a:r>
            <a:endParaRPr sz="3600">
              <a:latin typeface="Comfortaa"/>
              <a:ea typeface="Comfortaa"/>
              <a:cs typeface="Comfortaa"/>
              <a:sym typeface="Comfortaa"/>
            </a:endParaRPr>
          </a:p>
        </p:txBody>
      </p:sp>
      <p:pic>
        <p:nvPicPr>
          <p:cNvPr id="164" name="Google Shape;164;p25"/>
          <p:cNvPicPr preferRelativeResize="0"/>
          <p:nvPr/>
        </p:nvPicPr>
        <p:blipFill>
          <a:blip r:embed="rId3">
            <a:alphaModFix/>
          </a:blip>
          <a:stretch>
            <a:fillRect/>
          </a:stretch>
        </p:blipFill>
        <p:spPr>
          <a:xfrm>
            <a:off x="5240925" y="1412350"/>
            <a:ext cx="2729350" cy="2631450"/>
          </a:xfrm>
          <a:prstGeom prst="rect">
            <a:avLst/>
          </a:prstGeom>
          <a:noFill/>
          <a:ln>
            <a:noFill/>
          </a:ln>
        </p:spPr>
      </p:pic>
      <p:sp>
        <p:nvSpPr>
          <p:cNvPr id="165" name="Google Shape;165;p25"/>
          <p:cNvSpPr txBox="1"/>
          <p:nvPr/>
        </p:nvSpPr>
        <p:spPr>
          <a:xfrm>
            <a:off x="5380550" y="4151875"/>
            <a:ext cx="2450100" cy="9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fortaa"/>
                <a:ea typeface="Comfortaa"/>
                <a:cs typeface="Comfortaa"/>
                <a:sym typeface="Comfortaa"/>
              </a:rPr>
              <a:t>I AM A HAWK!</a:t>
            </a:r>
            <a:endParaRPr b="1" sz="18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1000"/>
                                        <p:tgtEl>
                                          <p:spTgt spid="1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1000"/>
                                        <p:tgtEl>
                                          <p:spTgt spid="16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animEffect filter="fade" transition="in">
                                      <p:cBhvr>
                                        <p:cTn dur="1000"/>
                                        <p:tgtEl>
                                          <p:spTgt spid="16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animEffect filter="fade" transition="in">
                                      <p:cBhvr>
                                        <p:cTn dur="1000"/>
                                        <p:tgtEl>
                                          <p:spTgt spid="16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169" name="Shape 169"/>
        <p:cNvGrpSpPr/>
        <p:nvPr/>
      </p:nvGrpSpPr>
      <p:grpSpPr>
        <a:xfrm>
          <a:off x="0" y="0"/>
          <a:ext cx="0" cy="0"/>
          <a:chOff x="0" y="0"/>
          <a:chExt cx="0" cy="0"/>
        </a:xfrm>
      </p:grpSpPr>
      <p:sp>
        <p:nvSpPr>
          <p:cNvPr id="170" name="Google Shape;170;p26"/>
          <p:cNvSpPr txBox="1"/>
          <p:nvPr/>
        </p:nvSpPr>
        <p:spPr>
          <a:xfrm>
            <a:off x="92025" y="1071750"/>
            <a:ext cx="3000000" cy="3000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big ears to hear predators (animals that might try to eat me!)</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big legs to hop and can run fast to escape.</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eat plants.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You can find me in big open spaces, like meadows or fields.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can run up to 40 miles per hour!</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p>
        </p:txBody>
      </p:sp>
      <p:sp>
        <p:nvSpPr>
          <p:cNvPr id="171" name="Google Shape;171;p26"/>
          <p:cNvSpPr txBox="1"/>
          <p:nvPr/>
        </p:nvSpPr>
        <p:spPr>
          <a:xfrm>
            <a:off x="0" y="0"/>
            <a:ext cx="3000000" cy="7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Animal #3!</a:t>
            </a:r>
            <a:endParaRPr sz="3600">
              <a:latin typeface="Comfortaa"/>
              <a:ea typeface="Comfortaa"/>
              <a:cs typeface="Comfortaa"/>
              <a:sym typeface="Comfortaa"/>
            </a:endParaRPr>
          </a:p>
        </p:txBody>
      </p:sp>
      <p:sp>
        <p:nvSpPr>
          <p:cNvPr id="172" name="Google Shape;172;p26"/>
          <p:cNvSpPr txBox="1"/>
          <p:nvPr/>
        </p:nvSpPr>
        <p:spPr>
          <a:xfrm>
            <a:off x="5140400" y="762600"/>
            <a:ext cx="2930400" cy="8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WHO AM I?</a:t>
            </a:r>
            <a:endParaRPr sz="3600">
              <a:latin typeface="Comfortaa"/>
              <a:ea typeface="Comfortaa"/>
              <a:cs typeface="Comfortaa"/>
              <a:sym typeface="Comfortaa"/>
            </a:endParaRPr>
          </a:p>
        </p:txBody>
      </p:sp>
      <p:sp>
        <p:nvSpPr>
          <p:cNvPr id="173" name="Google Shape;173;p26"/>
          <p:cNvSpPr txBox="1"/>
          <p:nvPr/>
        </p:nvSpPr>
        <p:spPr>
          <a:xfrm>
            <a:off x="5380550" y="4151875"/>
            <a:ext cx="2767800" cy="9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fortaa"/>
                <a:ea typeface="Comfortaa"/>
                <a:cs typeface="Comfortaa"/>
                <a:sym typeface="Comfortaa"/>
              </a:rPr>
              <a:t>I AM A JACKRABBIT!</a:t>
            </a:r>
            <a:endParaRPr b="1" sz="1800">
              <a:latin typeface="Comfortaa"/>
              <a:ea typeface="Comfortaa"/>
              <a:cs typeface="Comfortaa"/>
              <a:sym typeface="Comfortaa"/>
            </a:endParaRPr>
          </a:p>
        </p:txBody>
      </p:sp>
      <p:pic>
        <p:nvPicPr>
          <p:cNvPr id="174" name="Google Shape;174;p26"/>
          <p:cNvPicPr preferRelativeResize="0"/>
          <p:nvPr/>
        </p:nvPicPr>
        <p:blipFill>
          <a:blip r:embed="rId3">
            <a:alphaModFix/>
          </a:blip>
          <a:stretch>
            <a:fillRect/>
          </a:stretch>
        </p:blipFill>
        <p:spPr>
          <a:xfrm>
            <a:off x="5140400" y="1397041"/>
            <a:ext cx="2930400" cy="27548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100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1000"/>
                                        <p:tgtEl>
                                          <p:spTgt spid="1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animEffect filter="fade" transition="in">
                                      <p:cBhvr>
                                        <p:cTn dur="1000"/>
                                        <p:tgtEl>
                                          <p:spTgt spid="1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5" st="5"/>
                                            </p:txEl>
                                          </p:spTgt>
                                        </p:tgtEl>
                                        <p:attrNameLst>
                                          <p:attrName>style.visibility</p:attrName>
                                        </p:attrNameLst>
                                      </p:cBhvr>
                                      <p:to>
                                        <p:strVal val="visible"/>
                                      </p:to>
                                    </p:set>
                                    <p:animEffect filter="fade" transition="in">
                                      <p:cBhvr>
                                        <p:cTn dur="1000"/>
                                        <p:tgtEl>
                                          <p:spTgt spid="1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6" st="6"/>
                                            </p:txEl>
                                          </p:spTgt>
                                        </p:tgtEl>
                                        <p:attrNameLst>
                                          <p:attrName>style.visibility</p:attrName>
                                        </p:attrNameLst>
                                      </p:cBhvr>
                                      <p:to>
                                        <p:strVal val="visible"/>
                                      </p:to>
                                    </p:set>
                                    <p:animEffect filter="fade" transition="in">
                                      <p:cBhvr>
                                        <p:cTn dur="1000"/>
                                        <p:tgtEl>
                                          <p:spTgt spid="1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7" st="7"/>
                                            </p:txEl>
                                          </p:spTgt>
                                        </p:tgtEl>
                                        <p:attrNameLst>
                                          <p:attrName>style.visibility</p:attrName>
                                        </p:attrNameLst>
                                      </p:cBhvr>
                                      <p:to>
                                        <p:strVal val="visible"/>
                                      </p:to>
                                    </p:set>
                                    <p:animEffect filter="fade" transition="in">
                                      <p:cBhvr>
                                        <p:cTn dur="1000"/>
                                        <p:tgtEl>
                                          <p:spTgt spid="1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8" st="8"/>
                                            </p:txEl>
                                          </p:spTgt>
                                        </p:tgtEl>
                                        <p:attrNameLst>
                                          <p:attrName>style.visibility</p:attrName>
                                        </p:attrNameLst>
                                      </p:cBhvr>
                                      <p:to>
                                        <p:strVal val="visible"/>
                                      </p:to>
                                    </p:set>
                                    <p:animEffect filter="fade" transition="in">
                                      <p:cBhvr>
                                        <p:cTn dur="1000"/>
                                        <p:tgtEl>
                                          <p:spTgt spid="1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9" st="9"/>
                                            </p:txEl>
                                          </p:spTgt>
                                        </p:tgtEl>
                                        <p:attrNameLst>
                                          <p:attrName>style.visibility</p:attrName>
                                        </p:attrNameLst>
                                      </p:cBhvr>
                                      <p:to>
                                        <p:strVal val="visible"/>
                                      </p:to>
                                    </p:set>
                                    <p:animEffect filter="fade" transition="in">
                                      <p:cBhvr>
                                        <p:cTn dur="1000"/>
                                        <p:tgtEl>
                                          <p:spTgt spid="17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0" st="10"/>
                                            </p:txEl>
                                          </p:spTgt>
                                        </p:tgtEl>
                                        <p:attrNameLst>
                                          <p:attrName>style.visibility</p:attrName>
                                        </p:attrNameLst>
                                      </p:cBhvr>
                                      <p:to>
                                        <p:strVal val="visible"/>
                                      </p:to>
                                    </p:set>
                                    <p:animEffect filter="fade" transition="in">
                                      <p:cBhvr>
                                        <p:cTn dur="1000"/>
                                        <p:tgtEl>
                                          <p:spTgt spid="17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1" st="11"/>
                                            </p:txEl>
                                          </p:spTgt>
                                        </p:tgtEl>
                                        <p:attrNameLst>
                                          <p:attrName>style.visibility</p:attrName>
                                        </p:attrNameLst>
                                      </p:cBhvr>
                                      <p:to>
                                        <p:strVal val="visible"/>
                                      </p:to>
                                    </p:set>
                                    <p:animEffect filter="fade" transition="in">
                                      <p:cBhvr>
                                        <p:cTn dur="1000"/>
                                        <p:tgtEl>
                                          <p:spTgt spid="17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2" st="12"/>
                                            </p:txEl>
                                          </p:spTgt>
                                        </p:tgtEl>
                                        <p:attrNameLst>
                                          <p:attrName>style.visibility</p:attrName>
                                        </p:attrNameLst>
                                      </p:cBhvr>
                                      <p:to>
                                        <p:strVal val="visible"/>
                                      </p:to>
                                    </p:set>
                                    <p:animEffect filter="fade" transition="in">
                                      <p:cBhvr>
                                        <p:cTn dur="1000"/>
                                        <p:tgtEl>
                                          <p:spTgt spid="17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78" name="Shape 178"/>
        <p:cNvGrpSpPr/>
        <p:nvPr/>
      </p:nvGrpSpPr>
      <p:grpSpPr>
        <a:xfrm>
          <a:off x="0" y="0"/>
          <a:ext cx="0" cy="0"/>
          <a:chOff x="0" y="0"/>
          <a:chExt cx="0" cy="0"/>
        </a:xfrm>
      </p:grpSpPr>
      <p:sp>
        <p:nvSpPr>
          <p:cNvPr id="179" name="Google Shape;179;p27"/>
          <p:cNvSpPr txBox="1"/>
          <p:nvPr/>
        </p:nvSpPr>
        <p:spPr>
          <a:xfrm>
            <a:off x="84725" y="825738"/>
            <a:ext cx="3000000" cy="3985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powerful legs for running fast.</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long claws to catch prey.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spots to help me blend in.</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eat rabbits, rodents, and birds.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sleep and keep my babies in dens, usually in logs or caves.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You can find me at night in the forest.</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p>
        </p:txBody>
      </p:sp>
      <p:sp>
        <p:nvSpPr>
          <p:cNvPr id="180" name="Google Shape;180;p27"/>
          <p:cNvSpPr txBox="1"/>
          <p:nvPr/>
        </p:nvSpPr>
        <p:spPr>
          <a:xfrm>
            <a:off x="0" y="0"/>
            <a:ext cx="3000000" cy="7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Animal #4!</a:t>
            </a:r>
            <a:endParaRPr sz="3600">
              <a:latin typeface="Comfortaa"/>
              <a:ea typeface="Comfortaa"/>
              <a:cs typeface="Comfortaa"/>
              <a:sym typeface="Comfortaa"/>
            </a:endParaRPr>
          </a:p>
        </p:txBody>
      </p:sp>
      <p:sp>
        <p:nvSpPr>
          <p:cNvPr id="181" name="Google Shape;181;p27"/>
          <p:cNvSpPr txBox="1"/>
          <p:nvPr/>
        </p:nvSpPr>
        <p:spPr>
          <a:xfrm>
            <a:off x="5140400" y="762600"/>
            <a:ext cx="2930400" cy="8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WHO AM I?</a:t>
            </a:r>
            <a:endParaRPr sz="3600">
              <a:latin typeface="Comfortaa"/>
              <a:ea typeface="Comfortaa"/>
              <a:cs typeface="Comfortaa"/>
              <a:sym typeface="Comfortaa"/>
            </a:endParaRPr>
          </a:p>
        </p:txBody>
      </p:sp>
      <p:sp>
        <p:nvSpPr>
          <p:cNvPr id="182" name="Google Shape;182;p27"/>
          <p:cNvSpPr txBox="1"/>
          <p:nvPr/>
        </p:nvSpPr>
        <p:spPr>
          <a:xfrm>
            <a:off x="5380550" y="4151875"/>
            <a:ext cx="2767800" cy="9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fortaa"/>
                <a:ea typeface="Comfortaa"/>
                <a:cs typeface="Comfortaa"/>
                <a:sym typeface="Comfortaa"/>
              </a:rPr>
              <a:t>I AM A BOBCAT!</a:t>
            </a:r>
            <a:endParaRPr b="1" sz="1800">
              <a:latin typeface="Comfortaa"/>
              <a:ea typeface="Comfortaa"/>
              <a:cs typeface="Comfortaa"/>
              <a:sym typeface="Comfortaa"/>
            </a:endParaRPr>
          </a:p>
        </p:txBody>
      </p:sp>
      <p:pic>
        <p:nvPicPr>
          <p:cNvPr id="183" name="Google Shape;183;p27"/>
          <p:cNvPicPr preferRelativeResize="0"/>
          <p:nvPr/>
        </p:nvPicPr>
        <p:blipFill>
          <a:blip r:embed="rId3">
            <a:alphaModFix/>
          </a:blip>
          <a:stretch>
            <a:fillRect/>
          </a:stretch>
        </p:blipFill>
        <p:spPr>
          <a:xfrm>
            <a:off x="4990225" y="1645350"/>
            <a:ext cx="3230750" cy="2346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0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0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10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1000"/>
                                        <p:tgtEl>
                                          <p:spTgt spid="1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1000"/>
                                        <p:tgtEl>
                                          <p:spTgt spid="1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animEffect filter="fade" transition="in">
                                      <p:cBhvr>
                                        <p:cTn dur="1000"/>
                                        <p:tgtEl>
                                          <p:spTgt spid="1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animEffect filter="fade" transition="in">
                                      <p:cBhvr>
                                        <p:cTn dur="1000"/>
                                        <p:tgtEl>
                                          <p:spTgt spid="17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7" st="7"/>
                                            </p:txEl>
                                          </p:spTgt>
                                        </p:tgtEl>
                                        <p:attrNameLst>
                                          <p:attrName>style.visibility</p:attrName>
                                        </p:attrNameLst>
                                      </p:cBhvr>
                                      <p:to>
                                        <p:strVal val="visible"/>
                                      </p:to>
                                    </p:set>
                                    <p:animEffect filter="fade" transition="in">
                                      <p:cBhvr>
                                        <p:cTn dur="1000"/>
                                        <p:tgtEl>
                                          <p:spTgt spid="17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8" st="8"/>
                                            </p:txEl>
                                          </p:spTgt>
                                        </p:tgtEl>
                                        <p:attrNameLst>
                                          <p:attrName>style.visibility</p:attrName>
                                        </p:attrNameLst>
                                      </p:cBhvr>
                                      <p:to>
                                        <p:strVal val="visible"/>
                                      </p:to>
                                    </p:set>
                                    <p:animEffect filter="fade" transition="in">
                                      <p:cBhvr>
                                        <p:cTn dur="1000"/>
                                        <p:tgtEl>
                                          <p:spTgt spid="17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9" st="9"/>
                                            </p:txEl>
                                          </p:spTgt>
                                        </p:tgtEl>
                                        <p:attrNameLst>
                                          <p:attrName>style.visibility</p:attrName>
                                        </p:attrNameLst>
                                      </p:cBhvr>
                                      <p:to>
                                        <p:strVal val="visible"/>
                                      </p:to>
                                    </p:set>
                                    <p:animEffect filter="fade" transition="in">
                                      <p:cBhvr>
                                        <p:cTn dur="1000"/>
                                        <p:tgtEl>
                                          <p:spTgt spid="17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0" st="10"/>
                                            </p:txEl>
                                          </p:spTgt>
                                        </p:tgtEl>
                                        <p:attrNameLst>
                                          <p:attrName>style.visibility</p:attrName>
                                        </p:attrNameLst>
                                      </p:cBhvr>
                                      <p:to>
                                        <p:strVal val="visible"/>
                                      </p:to>
                                    </p:set>
                                    <p:animEffect filter="fade" transition="in">
                                      <p:cBhvr>
                                        <p:cTn dur="1000"/>
                                        <p:tgtEl>
                                          <p:spTgt spid="17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1" st="11"/>
                                            </p:txEl>
                                          </p:spTgt>
                                        </p:tgtEl>
                                        <p:attrNameLst>
                                          <p:attrName>style.visibility</p:attrName>
                                        </p:attrNameLst>
                                      </p:cBhvr>
                                      <p:to>
                                        <p:strVal val="visible"/>
                                      </p:to>
                                    </p:set>
                                    <p:animEffect filter="fade" transition="in">
                                      <p:cBhvr>
                                        <p:cTn dur="1000"/>
                                        <p:tgtEl>
                                          <p:spTgt spid="17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2" st="12"/>
                                            </p:txEl>
                                          </p:spTgt>
                                        </p:tgtEl>
                                        <p:attrNameLst>
                                          <p:attrName>style.visibility</p:attrName>
                                        </p:attrNameLst>
                                      </p:cBhvr>
                                      <p:to>
                                        <p:strVal val="visible"/>
                                      </p:to>
                                    </p:set>
                                    <p:animEffect filter="fade" transition="in">
                                      <p:cBhvr>
                                        <p:cTn dur="1000"/>
                                        <p:tgtEl>
                                          <p:spTgt spid="17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3" st="13"/>
                                            </p:txEl>
                                          </p:spTgt>
                                        </p:tgtEl>
                                        <p:attrNameLst>
                                          <p:attrName>style.visibility</p:attrName>
                                        </p:attrNameLst>
                                      </p:cBhvr>
                                      <p:to>
                                        <p:strVal val="visible"/>
                                      </p:to>
                                    </p:set>
                                    <p:animEffect filter="fade" transition="in">
                                      <p:cBhvr>
                                        <p:cTn dur="1000"/>
                                        <p:tgtEl>
                                          <p:spTgt spid="17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4" st="14"/>
                                            </p:txEl>
                                          </p:spTgt>
                                        </p:tgtEl>
                                        <p:attrNameLst>
                                          <p:attrName>style.visibility</p:attrName>
                                        </p:attrNameLst>
                                      </p:cBhvr>
                                      <p:to>
                                        <p:strVal val="visible"/>
                                      </p:to>
                                    </p:set>
                                    <p:animEffect filter="fade" transition="in">
                                      <p:cBhvr>
                                        <p:cTn dur="1000"/>
                                        <p:tgtEl>
                                          <p:spTgt spid="17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87" name="Shape 187"/>
        <p:cNvGrpSpPr/>
        <p:nvPr/>
      </p:nvGrpSpPr>
      <p:grpSpPr>
        <a:xfrm>
          <a:off x="0" y="0"/>
          <a:ext cx="0" cy="0"/>
          <a:chOff x="0" y="0"/>
          <a:chExt cx="0" cy="0"/>
        </a:xfrm>
      </p:grpSpPr>
      <p:sp>
        <p:nvSpPr>
          <p:cNvPr id="188" name="Google Shape;188;p28"/>
          <p:cNvSpPr txBox="1"/>
          <p:nvPr/>
        </p:nvSpPr>
        <p:spPr>
          <a:xfrm>
            <a:off x="84725" y="906688"/>
            <a:ext cx="3000000" cy="3985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You might see me often in parks or around your neighborhood on telephone poles!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eat seeds, insects, nuts, and fruit...but I might steal your food, too!</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cheek pouches to store my food.</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have a big tail to help me balance on branches.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
                <a:latin typeface="Comfortaa"/>
                <a:ea typeface="Comfortaa"/>
                <a:cs typeface="Comfortaa"/>
                <a:sym typeface="Comfortaa"/>
              </a:rPr>
              <a:t>I can climb trees to escape and feel safe, where you can find me with my friends.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45720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p>
        </p:txBody>
      </p:sp>
      <p:sp>
        <p:nvSpPr>
          <p:cNvPr id="189" name="Google Shape;189;p28"/>
          <p:cNvSpPr txBox="1"/>
          <p:nvPr/>
        </p:nvSpPr>
        <p:spPr>
          <a:xfrm>
            <a:off x="0" y="0"/>
            <a:ext cx="3000000" cy="7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Animal #5!</a:t>
            </a:r>
            <a:endParaRPr sz="3600">
              <a:latin typeface="Comfortaa"/>
              <a:ea typeface="Comfortaa"/>
              <a:cs typeface="Comfortaa"/>
              <a:sym typeface="Comfortaa"/>
            </a:endParaRPr>
          </a:p>
        </p:txBody>
      </p:sp>
      <p:sp>
        <p:nvSpPr>
          <p:cNvPr id="190" name="Google Shape;190;p28"/>
          <p:cNvSpPr txBox="1"/>
          <p:nvPr/>
        </p:nvSpPr>
        <p:spPr>
          <a:xfrm>
            <a:off x="5140400" y="762600"/>
            <a:ext cx="2930400" cy="8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fortaa"/>
                <a:ea typeface="Comfortaa"/>
                <a:cs typeface="Comfortaa"/>
                <a:sym typeface="Comfortaa"/>
              </a:rPr>
              <a:t>WHO AM I?</a:t>
            </a:r>
            <a:endParaRPr sz="3600">
              <a:latin typeface="Comfortaa"/>
              <a:ea typeface="Comfortaa"/>
              <a:cs typeface="Comfortaa"/>
              <a:sym typeface="Comfortaa"/>
            </a:endParaRPr>
          </a:p>
        </p:txBody>
      </p:sp>
      <p:sp>
        <p:nvSpPr>
          <p:cNvPr id="191" name="Google Shape;191;p28"/>
          <p:cNvSpPr txBox="1"/>
          <p:nvPr/>
        </p:nvSpPr>
        <p:spPr>
          <a:xfrm>
            <a:off x="5380550" y="4307225"/>
            <a:ext cx="2767800" cy="9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mfortaa"/>
                <a:ea typeface="Comfortaa"/>
                <a:cs typeface="Comfortaa"/>
                <a:sym typeface="Comfortaa"/>
              </a:rPr>
              <a:t>I AM A SQUIRREL!</a:t>
            </a:r>
            <a:endParaRPr b="1" sz="1800">
              <a:latin typeface="Comfortaa"/>
              <a:ea typeface="Comfortaa"/>
              <a:cs typeface="Comfortaa"/>
              <a:sym typeface="Comfortaa"/>
            </a:endParaRPr>
          </a:p>
        </p:txBody>
      </p:sp>
      <p:pic>
        <p:nvPicPr>
          <p:cNvPr id="192" name="Google Shape;192;p28"/>
          <p:cNvPicPr preferRelativeResize="0"/>
          <p:nvPr/>
        </p:nvPicPr>
        <p:blipFill>
          <a:blip r:embed="rId3">
            <a:alphaModFix/>
          </a:blip>
          <a:stretch>
            <a:fillRect/>
          </a:stretch>
        </p:blipFill>
        <p:spPr>
          <a:xfrm>
            <a:off x="5159700" y="1550484"/>
            <a:ext cx="2891800" cy="269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10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1000"/>
                                        <p:tgtEl>
                                          <p:spTgt spid="1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6" st="6"/>
                                            </p:txEl>
                                          </p:spTgt>
                                        </p:tgtEl>
                                        <p:attrNameLst>
                                          <p:attrName>style.visibility</p:attrName>
                                        </p:attrNameLst>
                                      </p:cBhvr>
                                      <p:to>
                                        <p:strVal val="visible"/>
                                      </p:to>
                                    </p:set>
                                    <p:animEffect filter="fade" transition="in">
                                      <p:cBhvr>
                                        <p:cTn dur="1000"/>
                                        <p:tgtEl>
                                          <p:spTgt spid="1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7" st="7"/>
                                            </p:txEl>
                                          </p:spTgt>
                                        </p:tgtEl>
                                        <p:attrNameLst>
                                          <p:attrName>style.visibility</p:attrName>
                                        </p:attrNameLst>
                                      </p:cBhvr>
                                      <p:to>
                                        <p:strVal val="visible"/>
                                      </p:to>
                                    </p:set>
                                    <p:animEffect filter="fade" transition="in">
                                      <p:cBhvr>
                                        <p:cTn dur="1000"/>
                                        <p:tgtEl>
                                          <p:spTgt spid="1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8" st="8"/>
                                            </p:txEl>
                                          </p:spTgt>
                                        </p:tgtEl>
                                        <p:attrNameLst>
                                          <p:attrName>style.visibility</p:attrName>
                                        </p:attrNameLst>
                                      </p:cBhvr>
                                      <p:to>
                                        <p:strVal val="visible"/>
                                      </p:to>
                                    </p:set>
                                    <p:animEffect filter="fade" transition="in">
                                      <p:cBhvr>
                                        <p:cTn dur="1000"/>
                                        <p:tgtEl>
                                          <p:spTgt spid="18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9" st="9"/>
                                            </p:txEl>
                                          </p:spTgt>
                                        </p:tgtEl>
                                        <p:attrNameLst>
                                          <p:attrName>style.visibility</p:attrName>
                                        </p:attrNameLst>
                                      </p:cBhvr>
                                      <p:to>
                                        <p:strVal val="visible"/>
                                      </p:to>
                                    </p:set>
                                    <p:animEffect filter="fade" transition="in">
                                      <p:cBhvr>
                                        <p:cTn dur="1000"/>
                                        <p:tgtEl>
                                          <p:spTgt spid="18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0" st="10"/>
                                            </p:txEl>
                                          </p:spTgt>
                                        </p:tgtEl>
                                        <p:attrNameLst>
                                          <p:attrName>style.visibility</p:attrName>
                                        </p:attrNameLst>
                                      </p:cBhvr>
                                      <p:to>
                                        <p:strVal val="visible"/>
                                      </p:to>
                                    </p:set>
                                    <p:animEffect filter="fade" transition="in">
                                      <p:cBhvr>
                                        <p:cTn dur="1000"/>
                                        <p:tgtEl>
                                          <p:spTgt spid="18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1" st="11"/>
                                            </p:txEl>
                                          </p:spTgt>
                                        </p:tgtEl>
                                        <p:attrNameLst>
                                          <p:attrName>style.visibility</p:attrName>
                                        </p:attrNameLst>
                                      </p:cBhvr>
                                      <p:to>
                                        <p:strVal val="visible"/>
                                      </p:to>
                                    </p:set>
                                    <p:animEffect filter="fade" transition="in">
                                      <p:cBhvr>
                                        <p:cTn dur="1000"/>
                                        <p:tgtEl>
                                          <p:spTgt spid="18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2" st="12"/>
                                            </p:txEl>
                                          </p:spTgt>
                                        </p:tgtEl>
                                        <p:attrNameLst>
                                          <p:attrName>style.visibility</p:attrName>
                                        </p:attrNameLst>
                                      </p:cBhvr>
                                      <p:to>
                                        <p:strVal val="visible"/>
                                      </p:to>
                                    </p:set>
                                    <p:animEffect filter="fade" transition="in">
                                      <p:cBhvr>
                                        <p:cTn dur="1000"/>
                                        <p:tgtEl>
                                          <p:spTgt spid="18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3" st="13"/>
                                            </p:txEl>
                                          </p:spTgt>
                                        </p:tgtEl>
                                        <p:attrNameLst>
                                          <p:attrName>style.visibility</p:attrName>
                                        </p:attrNameLst>
                                      </p:cBhvr>
                                      <p:to>
                                        <p:strVal val="visible"/>
                                      </p:to>
                                    </p:set>
                                    <p:animEffect filter="fade" transition="in">
                                      <p:cBhvr>
                                        <p:cTn dur="1000"/>
                                        <p:tgtEl>
                                          <p:spTgt spid="18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4" st="14"/>
                                            </p:txEl>
                                          </p:spTgt>
                                        </p:tgtEl>
                                        <p:attrNameLst>
                                          <p:attrName>style.visibility</p:attrName>
                                        </p:attrNameLst>
                                      </p:cBhvr>
                                      <p:to>
                                        <p:strVal val="visible"/>
                                      </p:to>
                                    </p:set>
                                    <p:animEffect filter="fade" transition="in">
                                      <p:cBhvr>
                                        <p:cTn dur="1000"/>
                                        <p:tgtEl>
                                          <p:spTgt spid="188">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29"/>
          <p:cNvSpPr txBox="1"/>
          <p:nvPr/>
        </p:nvSpPr>
        <p:spPr>
          <a:xfrm>
            <a:off x="2624175" y="3453425"/>
            <a:ext cx="4067100" cy="1432800"/>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Good job! Now, point to each place in this picture where you think that you might find those animals. Try to think about some other animals you might find out in the wild. What adaptations do they have that help them survive?</a:t>
            </a:r>
            <a:endParaRPr>
              <a:latin typeface="Comfortaa"/>
              <a:ea typeface="Comfortaa"/>
              <a:cs typeface="Comfortaa"/>
              <a:sym typeface="Comfortaa"/>
            </a:endParaRPr>
          </a:p>
        </p:txBody>
      </p:sp>
      <p:pic>
        <p:nvPicPr>
          <p:cNvPr id="198" name="Google Shape;198;p29"/>
          <p:cNvPicPr preferRelativeResize="0"/>
          <p:nvPr/>
        </p:nvPicPr>
        <p:blipFill>
          <a:blip r:embed="rId4">
            <a:alphaModFix/>
          </a:blip>
          <a:stretch>
            <a:fillRect/>
          </a:stretch>
        </p:blipFill>
        <p:spPr>
          <a:xfrm>
            <a:off x="5692850" y="176650"/>
            <a:ext cx="1413325" cy="1362625"/>
          </a:xfrm>
          <a:prstGeom prst="rect">
            <a:avLst/>
          </a:prstGeom>
          <a:noFill/>
          <a:ln>
            <a:noFill/>
          </a:ln>
        </p:spPr>
      </p:pic>
      <p:pic>
        <p:nvPicPr>
          <p:cNvPr id="199" name="Google Shape;199;p29"/>
          <p:cNvPicPr preferRelativeResize="0"/>
          <p:nvPr/>
        </p:nvPicPr>
        <p:blipFill>
          <a:blip r:embed="rId5">
            <a:alphaModFix/>
          </a:blip>
          <a:stretch>
            <a:fillRect/>
          </a:stretch>
        </p:blipFill>
        <p:spPr>
          <a:xfrm>
            <a:off x="7496900" y="1755276"/>
            <a:ext cx="911350" cy="850250"/>
          </a:xfrm>
          <a:prstGeom prst="rect">
            <a:avLst/>
          </a:prstGeom>
          <a:noFill/>
          <a:ln>
            <a:noFill/>
          </a:ln>
        </p:spPr>
      </p:pic>
      <p:pic>
        <p:nvPicPr>
          <p:cNvPr id="200" name="Google Shape;200;p29"/>
          <p:cNvPicPr preferRelativeResize="0"/>
          <p:nvPr/>
        </p:nvPicPr>
        <p:blipFill>
          <a:blip r:embed="rId6">
            <a:alphaModFix/>
          </a:blip>
          <a:stretch>
            <a:fillRect/>
          </a:stretch>
        </p:blipFill>
        <p:spPr>
          <a:xfrm>
            <a:off x="353050" y="3014022"/>
            <a:ext cx="1946450" cy="1829825"/>
          </a:xfrm>
          <a:prstGeom prst="rect">
            <a:avLst/>
          </a:prstGeom>
          <a:noFill/>
          <a:ln>
            <a:noFill/>
          </a:ln>
        </p:spPr>
      </p:pic>
      <p:pic>
        <p:nvPicPr>
          <p:cNvPr id="201" name="Google Shape;201;p29"/>
          <p:cNvPicPr preferRelativeResize="0"/>
          <p:nvPr/>
        </p:nvPicPr>
        <p:blipFill>
          <a:blip r:embed="rId7">
            <a:alphaModFix/>
          </a:blip>
          <a:stretch>
            <a:fillRect/>
          </a:stretch>
        </p:blipFill>
        <p:spPr>
          <a:xfrm>
            <a:off x="1365475" y="1941700"/>
            <a:ext cx="1098827" cy="798000"/>
          </a:xfrm>
          <a:prstGeom prst="rect">
            <a:avLst/>
          </a:prstGeom>
          <a:noFill/>
          <a:ln>
            <a:noFill/>
          </a:ln>
        </p:spPr>
      </p:pic>
      <p:pic>
        <p:nvPicPr>
          <p:cNvPr id="202" name="Google Shape;202;p29"/>
          <p:cNvPicPr preferRelativeResize="0"/>
          <p:nvPr/>
        </p:nvPicPr>
        <p:blipFill>
          <a:blip r:embed="rId8">
            <a:alphaModFix/>
          </a:blip>
          <a:stretch>
            <a:fillRect/>
          </a:stretch>
        </p:blipFill>
        <p:spPr>
          <a:xfrm>
            <a:off x="3453650" y="2139450"/>
            <a:ext cx="1704425" cy="11181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1000"/>
                                        <p:tgtEl>
                                          <p:spTgt spid="1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1000"/>
                                        <p:tgtEl>
                                          <p:spTgt spid="2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1000"/>
                                        <p:tgtEl>
                                          <p:spTgt spid="1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1000"/>
                                        <p:tgtEl>
                                          <p:spTgt spid="2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Comfortaa"/>
                <a:ea typeface="Comfortaa"/>
                <a:cs typeface="Comfortaa"/>
                <a:sym typeface="Comfortaa"/>
              </a:rPr>
              <a:t>Today we are going to be learning about wild animals that live in right here in Santa Cruz! </a:t>
            </a:r>
            <a:endParaRPr sz="2400">
              <a:solidFill>
                <a:srgbClr val="000000"/>
              </a:solidFill>
              <a:latin typeface="Comfortaa"/>
              <a:ea typeface="Comfortaa"/>
              <a:cs typeface="Comfortaa"/>
              <a:sym typeface="Comfortaa"/>
            </a:endParaRPr>
          </a:p>
          <a:p>
            <a:pPr indent="0" lvl="0" marL="0" rtl="0" algn="l">
              <a:spcBef>
                <a:spcPts val="1600"/>
              </a:spcBef>
              <a:spcAft>
                <a:spcPts val="0"/>
              </a:spcAft>
              <a:buNone/>
            </a:pPr>
            <a:r>
              <a:t/>
            </a:r>
            <a:endParaRPr sz="2400">
              <a:solidFill>
                <a:srgbClr val="000000"/>
              </a:solidFill>
              <a:latin typeface="Comfortaa"/>
              <a:ea typeface="Comfortaa"/>
              <a:cs typeface="Comfortaa"/>
              <a:sym typeface="Comfortaa"/>
            </a:endParaRPr>
          </a:p>
          <a:p>
            <a:pPr indent="0" lvl="0" marL="0" rtl="0" algn="l">
              <a:spcBef>
                <a:spcPts val="1600"/>
              </a:spcBef>
              <a:spcAft>
                <a:spcPts val="1600"/>
              </a:spcAft>
              <a:buNone/>
            </a:pPr>
            <a:r>
              <a:rPr lang="en" sz="2400">
                <a:solidFill>
                  <a:srgbClr val="000000"/>
                </a:solidFill>
                <a:latin typeface="Comfortaa"/>
                <a:ea typeface="Comfortaa"/>
                <a:cs typeface="Comfortaa"/>
                <a:sym typeface="Comfortaa"/>
              </a:rPr>
              <a:t>These animals all need some important things in order to </a:t>
            </a:r>
            <a:r>
              <a:rPr b="1" lang="en" sz="2400">
                <a:solidFill>
                  <a:srgbClr val="000000"/>
                </a:solidFill>
                <a:latin typeface="Comfortaa"/>
                <a:ea typeface="Comfortaa"/>
                <a:cs typeface="Comfortaa"/>
                <a:sym typeface="Comfortaa"/>
              </a:rPr>
              <a:t>survive</a:t>
            </a:r>
            <a:r>
              <a:rPr lang="en" sz="2400">
                <a:solidFill>
                  <a:srgbClr val="000000"/>
                </a:solidFill>
                <a:latin typeface="Comfortaa"/>
                <a:ea typeface="Comfortaa"/>
                <a:cs typeface="Comfortaa"/>
                <a:sym typeface="Comfortaa"/>
              </a:rPr>
              <a:t>.</a:t>
            </a:r>
            <a:endParaRPr sz="2400">
              <a:solidFill>
                <a:srgbClr val="000000"/>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954250" y="2038650"/>
            <a:ext cx="7398900" cy="106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latin typeface="Comfortaa"/>
                <a:ea typeface="Comfortaa"/>
                <a:cs typeface="Comfortaa"/>
                <a:sym typeface="Comfortaa"/>
              </a:rPr>
              <a:t>We also need these important things to survive! Can you think of some things that help </a:t>
            </a:r>
            <a:r>
              <a:rPr b="1" lang="en" sz="2400">
                <a:solidFill>
                  <a:srgbClr val="000000"/>
                </a:solidFill>
                <a:latin typeface="Comfortaa"/>
                <a:ea typeface="Comfortaa"/>
                <a:cs typeface="Comfortaa"/>
                <a:sym typeface="Comfortaa"/>
              </a:rPr>
              <a:t>HUMANS</a:t>
            </a:r>
            <a:r>
              <a:rPr lang="en" sz="2400">
                <a:solidFill>
                  <a:srgbClr val="000000"/>
                </a:solidFill>
                <a:latin typeface="Comfortaa"/>
                <a:ea typeface="Comfortaa"/>
                <a:cs typeface="Comfortaa"/>
                <a:sym typeface="Comfortaa"/>
              </a:rPr>
              <a:t> survive?</a:t>
            </a:r>
            <a:endParaRPr sz="2400">
              <a:solidFill>
                <a:srgbClr val="000000"/>
              </a:solidFill>
              <a:latin typeface="Comfortaa"/>
              <a:ea typeface="Comfortaa"/>
              <a:cs typeface="Comfortaa"/>
              <a:sym typeface="Comfortaa"/>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
        <p:nvSpPr>
          <p:cNvPr id="68" name="Google Shape;68;p15"/>
          <p:cNvSpPr txBox="1"/>
          <p:nvPr/>
        </p:nvSpPr>
        <p:spPr>
          <a:xfrm>
            <a:off x="1080325" y="614300"/>
            <a:ext cx="1751100" cy="2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latin typeface="Comfortaa"/>
                <a:ea typeface="Comfortaa"/>
                <a:cs typeface="Comfortaa"/>
                <a:sym typeface="Comfortaa"/>
              </a:rPr>
              <a:t>FOOD</a:t>
            </a:r>
            <a:endParaRPr sz="3000">
              <a:solidFill>
                <a:srgbClr val="FF0000"/>
              </a:solidFill>
              <a:latin typeface="Comfortaa"/>
              <a:ea typeface="Comfortaa"/>
              <a:cs typeface="Comfortaa"/>
              <a:sym typeface="Comfortaa"/>
            </a:endParaRPr>
          </a:p>
        </p:txBody>
      </p:sp>
      <p:sp>
        <p:nvSpPr>
          <p:cNvPr id="69" name="Google Shape;69;p15"/>
          <p:cNvSpPr txBox="1"/>
          <p:nvPr/>
        </p:nvSpPr>
        <p:spPr>
          <a:xfrm>
            <a:off x="6114825" y="3794850"/>
            <a:ext cx="40671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latin typeface="Comfortaa"/>
                <a:ea typeface="Comfortaa"/>
                <a:cs typeface="Comfortaa"/>
                <a:sym typeface="Comfortaa"/>
              </a:rPr>
              <a:t>WATER</a:t>
            </a:r>
            <a:endParaRPr sz="3000">
              <a:solidFill>
                <a:srgbClr val="0000FF"/>
              </a:solidFill>
              <a:latin typeface="Comfortaa"/>
              <a:ea typeface="Comfortaa"/>
              <a:cs typeface="Comfortaa"/>
              <a:sym typeface="Comfortaa"/>
            </a:endParaRPr>
          </a:p>
        </p:txBody>
      </p:sp>
      <p:sp>
        <p:nvSpPr>
          <p:cNvPr id="70" name="Google Shape;70;p15"/>
          <p:cNvSpPr txBox="1"/>
          <p:nvPr/>
        </p:nvSpPr>
        <p:spPr>
          <a:xfrm>
            <a:off x="882650" y="3978425"/>
            <a:ext cx="21888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38761D"/>
                </a:solidFill>
                <a:latin typeface="Comfortaa"/>
                <a:ea typeface="Comfortaa"/>
                <a:cs typeface="Comfortaa"/>
                <a:sym typeface="Comfortaa"/>
              </a:rPr>
              <a:t>SHELTER</a:t>
            </a:r>
            <a:endParaRPr sz="3000">
              <a:solidFill>
                <a:srgbClr val="38761D"/>
              </a:solidFill>
              <a:latin typeface="Comfortaa"/>
              <a:ea typeface="Comfortaa"/>
              <a:cs typeface="Comfortaa"/>
              <a:sym typeface="Comfortaa"/>
            </a:endParaRPr>
          </a:p>
        </p:txBody>
      </p:sp>
      <p:sp>
        <p:nvSpPr>
          <p:cNvPr id="71" name="Google Shape;71;p15"/>
          <p:cNvSpPr txBox="1"/>
          <p:nvPr/>
        </p:nvSpPr>
        <p:spPr>
          <a:xfrm>
            <a:off x="4978175" y="412625"/>
            <a:ext cx="16170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6B26B"/>
                </a:solidFill>
                <a:latin typeface="Comfortaa"/>
                <a:ea typeface="Comfortaa"/>
                <a:cs typeface="Comfortaa"/>
                <a:sym typeface="Comfortaa"/>
              </a:rPr>
              <a:t>SPACE</a:t>
            </a:r>
            <a:endParaRPr sz="3000">
              <a:solidFill>
                <a:srgbClr val="F6B26B"/>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954250" y="2038650"/>
            <a:ext cx="7398900" cy="106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latin typeface="Comfortaa"/>
                <a:ea typeface="Comfortaa"/>
                <a:cs typeface="Comfortaa"/>
                <a:sym typeface="Comfortaa"/>
              </a:rPr>
              <a:t>Do you have a pet at home? What do </a:t>
            </a:r>
            <a:r>
              <a:rPr b="1" lang="en" sz="2400">
                <a:solidFill>
                  <a:srgbClr val="000000"/>
                </a:solidFill>
                <a:latin typeface="Comfortaa"/>
                <a:ea typeface="Comfortaa"/>
                <a:cs typeface="Comfortaa"/>
                <a:sym typeface="Comfortaa"/>
              </a:rPr>
              <a:t>PETS </a:t>
            </a:r>
            <a:r>
              <a:rPr lang="en" sz="2400">
                <a:solidFill>
                  <a:srgbClr val="000000"/>
                </a:solidFill>
                <a:latin typeface="Comfortaa"/>
                <a:ea typeface="Comfortaa"/>
                <a:cs typeface="Comfortaa"/>
                <a:sym typeface="Comfortaa"/>
              </a:rPr>
              <a:t>need to survive?</a:t>
            </a:r>
            <a:endParaRPr sz="2400">
              <a:solidFill>
                <a:srgbClr val="000000"/>
              </a:solidFill>
              <a:latin typeface="Comfortaa"/>
              <a:ea typeface="Comfortaa"/>
              <a:cs typeface="Comfortaa"/>
              <a:sym typeface="Comfortaa"/>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
        <p:nvSpPr>
          <p:cNvPr id="77" name="Google Shape;77;p16"/>
          <p:cNvSpPr txBox="1"/>
          <p:nvPr/>
        </p:nvSpPr>
        <p:spPr>
          <a:xfrm>
            <a:off x="1080325" y="614300"/>
            <a:ext cx="1751100" cy="2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latin typeface="Comfortaa"/>
                <a:ea typeface="Comfortaa"/>
                <a:cs typeface="Comfortaa"/>
                <a:sym typeface="Comfortaa"/>
              </a:rPr>
              <a:t>FOOD</a:t>
            </a:r>
            <a:endParaRPr sz="3000">
              <a:solidFill>
                <a:srgbClr val="FF0000"/>
              </a:solidFill>
              <a:latin typeface="Comfortaa"/>
              <a:ea typeface="Comfortaa"/>
              <a:cs typeface="Comfortaa"/>
              <a:sym typeface="Comfortaa"/>
            </a:endParaRPr>
          </a:p>
        </p:txBody>
      </p:sp>
      <p:sp>
        <p:nvSpPr>
          <p:cNvPr id="78" name="Google Shape;78;p16"/>
          <p:cNvSpPr txBox="1"/>
          <p:nvPr/>
        </p:nvSpPr>
        <p:spPr>
          <a:xfrm>
            <a:off x="6114825" y="3794850"/>
            <a:ext cx="40671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latin typeface="Comfortaa"/>
                <a:ea typeface="Comfortaa"/>
                <a:cs typeface="Comfortaa"/>
                <a:sym typeface="Comfortaa"/>
              </a:rPr>
              <a:t>WATER</a:t>
            </a:r>
            <a:endParaRPr sz="3000">
              <a:solidFill>
                <a:srgbClr val="0000FF"/>
              </a:solidFill>
              <a:latin typeface="Comfortaa"/>
              <a:ea typeface="Comfortaa"/>
              <a:cs typeface="Comfortaa"/>
              <a:sym typeface="Comfortaa"/>
            </a:endParaRPr>
          </a:p>
        </p:txBody>
      </p:sp>
      <p:sp>
        <p:nvSpPr>
          <p:cNvPr id="79" name="Google Shape;79;p16"/>
          <p:cNvSpPr txBox="1"/>
          <p:nvPr/>
        </p:nvSpPr>
        <p:spPr>
          <a:xfrm>
            <a:off x="882650" y="3978425"/>
            <a:ext cx="21888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38761D"/>
                </a:solidFill>
                <a:latin typeface="Comfortaa"/>
                <a:ea typeface="Comfortaa"/>
                <a:cs typeface="Comfortaa"/>
                <a:sym typeface="Comfortaa"/>
              </a:rPr>
              <a:t>SHELTER</a:t>
            </a:r>
            <a:endParaRPr sz="3000">
              <a:solidFill>
                <a:srgbClr val="38761D"/>
              </a:solidFill>
              <a:latin typeface="Comfortaa"/>
              <a:ea typeface="Comfortaa"/>
              <a:cs typeface="Comfortaa"/>
              <a:sym typeface="Comfortaa"/>
            </a:endParaRPr>
          </a:p>
        </p:txBody>
      </p:sp>
      <p:sp>
        <p:nvSpPr>
          <p:cNvPr id="80" name="Google Shape;80;p16"/>
          <p:cNvSpPr txBox="1"/>
          <p:nvPr/>
        </p:nvSpPr>
        <p:spPr>
          <a:xfrm>
            <a:off x="4978175" y="412625"/>
            <a:ext cx="16170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6B26B"/>
                </a:solidFill>
                <a:latin typeface="Comfortaa"/>
                <a:ea typeface="Comfortaa"/>
                <a:cs typeface="Comfortaa"/>
                <a:sym typeface="Comfortaa"/>
              </a:rPr>
              <a:t>SPACE</a:t>
            </a:r>
            <a:endParaRPr sz="3000">
              <a:solidFill>
                <a:srgbClr val="F6B26B"/>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954250" y="2038650"/>
            <a:ext cx="7398900" cy="106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latin typeface="Comfortaa"/>
                <a:ea typeface="Comfortaa"/>
                <a:cs typeface="Comfortaa"/>
                <a:sym typeface="Comfortaa"/>
              </a:rPr>
              <a:t>What do </a:t>
            </a:r>
            <a:r>
              <a:rPr b="1" lang="en" sz="2400">
                <a:solidFill>
                  <a:srgbClr val="000000"/>
                </a:solidFill>
                <a:latin typeface="Comfortaa"/>
                <a:ea typeface="Comfortaa"/>
                <a:cs typeface="Comfortaa"/>
                <a:sym typeface="Comfortaa"/>
              </a:rPr>
              <a:t>WILD ANIMALS </a:t>
            </a:r>
            <a:r>
              <a:rPr lang="en" sz="2400">
                <a:solidFill>
                  <a:srgbClr val="000000"/>
                </a:solidFill>
                <a:latin typeface="Comfortaa"/>
                <a:ea typeface="Comfortaa"/>
                <a:cs typeface="Comfortaa"/>
                <a:sym typeface="Comfortaa"/>
              </a:rPr>
              <a:t>(animals that live on their own in nature) need to survive?</a:t>
            </a:r>
            <a:endParaRPr sz="2400">
              <a:solidFill>
                <a:srgbClr val="000000"/>
              </a:solidFill>
              <a:latin typeface="Comfortaa"/>
              <a:ea typeface="Comfortaa"/>
              <a:cs typeface="Comfortaa"/>
              <a:sym typeface="Comfortaa"/>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
        <p:nvSpPr>
          <p:cNvPr id="86" name="Google Shape;86;p17"/>
          <p:cNvSpPr txBox="1"/>
          <p:nvPr/>
        </p:nvSpPr>
        <p:spPr>
          <a:xfrm>
            <a:off x="1080325" y="614300"/>
            <a:ext cx="1751100" cy="2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latin typeface="Comfortaa"/>
                <a:ea typeface="Comfortaa"/>
                <a:cs typeface="Comfortaa"/>
                <a:sym typeface="Comfortaa"/>
              </a:rPr>
              <a:t>FOOD</a:t>
            </a:r>
            <a:endParaRPr sz="3000">
              <a:solidFill>
                <a:srgbClr val="FF0000"/>
              </a:solidFill>
              <a:latin typeface="Comfortaa"/>
              <a:ea typeface="Comfortaa"/>
              <a:cs typeface="Comfortaa"/>
              <a:sym typeface="Comfortaa"/>
            </a:endParaRPr>
          </a:p>
        </p:txBody>
      </p:sp>
      <p:sp>
        <p:nvSpPr>
          <p:cNvPr id="87" name="Google Shape;87;p17"/>
          <p:cNvSpPr txBox="1"/>
          <p:nvPr/>
        </p:nvSpPr>
        <p:spPr>
          <a:xfrm>
            <a:off x="6114825" y="3794850"/>
            <a:ext cx="40671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latin typeface="Comfortaa"/>
                <a:ea typeface="Comfortaa"/>
                <a:cs typeface="Comfortaa"/>
                <a:sym typeface="Comfortaa"/>
              </a:rPr>
              <a:t>WATER</a:t>
            </a:r>
            <a:endParaRPr sz="3000">
              <a:solidFill>
                <a:srgbClr val="0000FF"/>
              </a:solidFill>
              <a:latin typeface="Comfortaa"/>
              <a:ea typeface="Comfortaa"/>
              <a:cs typeface="Comfortaa"/>
              <a:sym typeface="Comfortaa"/>
            </a:endParaRPr>
          </a:p>
        </p:txBody>
      </p:sp>
      <p:sp>
        <p:nvSpPr>
          <p:cNvPr id="88" name="Google Shape;88;p17"/>
          <p:cNvSpPr txBox="1"/>
          <p:nvPr/>
        </p:nvSpPr>
        <p:spPr>
          <a:xfrm>
            <a:off x="882650" y="3978425"/>
            <a:ext cx="21888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38761D"/>
                </a:solidFill>
                <a:latin typeface="Comfortaa"/>
                <a:ea typeface="Comfortaa"/>
                <a:cs typeface="Comfortaa"/>
                <a:sym typeface="Comfortaa"/>
              </a:rPr>
              <a:t>SHELTER</a:t>
            </a:r>
            <a:endParaRPr sz="3000">
              <a:solidFill>
                <a:srgbClr val="38761D"/>
              </a:solidFill>
              <a:latin typeface="Comfortaa"/>
              <a:ea typeface="Comfortaa"/>
              <a:cs typeface="Comfortaa"/>
              <a:sym typeface="Comfortaa"/>
            </a:endParaRPr>
          </a:p>
        </p:txBody>
      </p:sp>
      <p:sp>
        <p:nvSpPr>
          <p:cNvPr id="89" name="Google Shape;89;p17"/>
          <p:cNvSpPr txBox="1"/>
          <p:nvPr/>
        </p:nvSpPr>
        <p:spPr>
          <a:xfrm>
            <a:off x="4978175" y="412625"/>
            <a:ext cx="16170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6B26B"/>
                </a:solidFill>
                <a:latin typeface="Comfortaa"/>
                <a:ea typeface="Comfortaa"/>
                <a:cs typeface="Comfortaa"/>
                <a:sym typeface="Comfortaa"/>
              </a:rPr>
              <a:t>SPACE</a:t>
            </a:r>
            <a:endParaRPr sz="3000">
              <a:solidFill>
                <a:srgbClr val="F6B26B"/>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nvSpPr>
        <p:spPr>
          <a:xfrm>
            <a:off x="464850" y="1028700"/>
            <a:ext cx="4349700" cy="11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fortaa"/>
                <a:ea typeface="Comfortaa"/>
                <a:cs typeface="Comfortaa"/>
                <a:sym typeface="Comfortaa"/>
              </a:rPr>
              <a:t>Can you think of a science word for a place that an animal might live that has all of these things?</a:t>
            </a:r>
            <a:endParaRPr sz="1800">
              <a:latin typeface="Comfortaa"/>
              <a:ea typeface="Comfortaa"/>
              <a:cs typeface="Comfortaa"/>
              <a:sym typeface="Comfortaa"/>
            </a:endParaRPr>
          </a:p>
        </p:txBody>
      </p:sp>
      <p:sp>
        <p:nvSpPr>
          <p:cNvPr id="95" name="Google Shape;95;p18"/>
          <p:cNvSpPr txBox="1"/>
          <p:nvPr/>
        </p:nvSpPr>
        <p:spPr>
          <a:xfrm>
            <a:off x="560975" y="167300"/>
            <a:ext cx="4759200" cy="13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fortaa"/>
                <a:ea typeface="Comfortaa"/>
                <a:cs typeface="Comfortaa"/>
                <a:sym typeface="Comfortaa"/>
              </a:rPr>
              <a:t>All living things need FOOD, WATER, SHELTER, and SPACE to survive. </a:t>
            </a:r>
            <a:endParaRPr sz="1800">
              <a:latin typeface="Comfortaa"/>
              <a:ea typeface="Comfortaa"/>
              <a:cs typeface="Comfortaa"/>
              <a:sym typeface="Comfortaa"/>
            </a:endParaRPr>
          </a:p>
        </p:txBody>
      </p:sp>
      <p:sp>
        <p:nvSpPr>
          <p:cNvPr id="96" name="Google Shape;96;p18"/>
          <p:cNvSpPr txBox="1"/>
          <p:nvPr/>
        </p:nvSpPr>
        <p:spPr>
          <a:xfrm>
            <a:off x="1330125" y="2447525"/>
            <a:ext cx="5768700" cy="10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omfortaa"/>
                <a:ea typeface="Comfortaa"/>
                <a:cs typeface="Comfortaa"/>
                <a:sym typeface="Comfortaa"/>
              </a:rPr>
              <a:t>That word is </a:t>
            </a:r>
            <a:r>
              <a:rPr b="1" lang="en" sz="2400" u="sng">
                <a:latin typeface="Comfortaa"/>
                <a:ea typeface="Comfortaa"/>
                <a:cs typeface="Comfortaa"/>
                <a:sym typeface="Comfortaa"/>
              </a:rPr>
              <a:t>HABITAT</a:t>
            </a:r>
            <a:r>
              <a:rPr lang="en" sz="2400">
                <a:latin typeface="Comfortaa"/>
                <a:ea typeface="Comfortaa"/>
                <a:cs typeface="Comfortaa"/>
                <a:sym typeface="Comfortaa"/>
              </a:rPr>
              <a:t>!</a:t>
            </a:r>
            <a:endParaRPr sz="2400">
              <a:latin typeface="Comfortaa"/>
              <a:ea typeface="Comfortaa"/>
              <a:cs typeface="Comfortaa"/>
              <a:sym typeface="Comfortaa"/>
            </a:endParaRPr>
          </a:p>
        </p:txBody>
      </p:sp>
      <p:sp>
        <p:nvSpPr>
          <p:cNvPr id="97" name="Google Shape;97;p18"/>
          <p:cNvSpPr txBox="1"/>
          <p:nvPr/>
        </p:nvSpPr>
        <p:spPr>
          <a:xfrm>
            <a:off x="4119200" y="3335475"/>
            <a:ext cx="3461100" cy="4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Can you think of any types of </a:t>
            </a:r>
            <a:r>
              <a:rPr b="1" lang="en">
                <a:latin typeface="Comfortaa"/>
                <a:ea typeface="Comfortaa"/>
                <a:cs typeface="Comfortaa"/>
                <a:sym typeface="Comfortaa"/>
              </a:rPr>
              <a:t>habitats?</a:t>
            </a:r>
            <a:endParaRPr b="1">
              <a:latin typeface="Comfortaa"/>
              <a:ea typeface="Comfortaa"/>
              <a:cs typeface="Comfortaa"/>
              <a:sym typeface="Comfortaa"/>
            </a:endParaRPr>
          </a:p>
        </p:txBody>
      </p:sp>
      <p:sp>
        <p:nvSpPr>
          <p:cNvPr id="98" name="Google Shape;98;p18"/>
          <p:cNvSpPr txBox="1"/>
          <p:nvPr/>
        </p:nvSpPr>
        <p:spPr>
          <a:xfrm>
            <a:off x="4814550" y="4038500"/>
            <a:ext cx="3883200" cy="817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i="1" lang="en">
                <a:latin typeface="Comfortaa"/>
                <a:ea typeface="Comfortaa"/>
                <a:cs typeface="Comfortaa"/>
                <a:sym typeface="Comfortaa"/>
              </a:rPr>
              <a:t>ocean, forest, desert, underground</a:t>
            </a:r>
            <a:endParaRPr i="1">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9"/>
          <p:cNvSpPr txBox="1"/>
          <p:nvPr/>
        </p:nvSpPr>
        <p:spPr>
          <a:xfrm>
            <a:off x="70625" y="3212750"/>
            <a:ext cx="4067100" cy="1835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This is an example of a place with different </a:t>
            </a:r>
            <a:r>
              <a:rPr b="1" lang="en">
                <a:latin typeface="Comfortaa"/>
                <a:ea typeface="Comfortaa"/>
                <a:cs typeface="Comfortaa"/>
                <a:sym typeface="Comfortaa"/>
              </a:rPr>
              <a:t>habitats. </a:t>
            </a:r>
            <a:endParaRPr b="1">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What kinds of habitats can you see?</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Where do you think animals could find food, water, shelter, and space in this picture?</a:t>
            </a:r>
            <a:endParaRPr>
              <a:latin typeface="Comfortaa"/>
              <a:ea typeface="Comfortaa"/>
              <a:cs typeface="Comfortaa"/>
              <a:sym typeface="Comfortaa"/>
            </a:endParaRPr>
          </a:p>
        </p:txBody>
      </p:sp>
      <p:sp>
        <p:nvSpPr>
          <p:cNvPr id="104" name="Google Shape;104;p19"/>
          <p:cNvSpPr txBox="1"/>
          <p:nvPr/>
        </p:nvSpPr>
        <p:spPr>
          <a:xfrm>
            <a:off x="5232200" y="3516375"/>
            <a:ext cx="995700" cy="5085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meadow</a:t>
            </a:r>
            <a:endParaRPr>
              <a:latin typeface="Comfortaa"/>
              <a:ea typeface="Comfortaa"/>
              <a:cs typeface="Comfortaa"/>
              <a:sym typeface="Comfortaa"/>
            </a:endParaRPr>
          </a:p>
        </p:txBody>
      </p:sp>
      <p:sp>
        <p:nvSpPr>
          <p:cNvPr id="105" name="Google Shape;105;p19"/>
          <p:cNvSpPr txBox="1"/>
          <p:nvPr/>
        </p:nvSpPr>
        <p:spPr>
          <a:xfrm>
            <a:off x="1680525" y="1426325"/>
            <a:ext cx="910800" cy="4518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f</a:t>
            </a:r>
            <a:r>
              <a:rPr lang="en">
                <a:latin typeface="Comfortaa"/>
                <a:ea typeface="Comfortaa"/>
                <a:cs typeface="Comfortaa"/>
                <a:sym typeface="Comfortaa"/>
              </a:rPr>
              <a:t>orest</a:t>
            </a:r>
            <a:endParaRPr>
              <a:latin typeface="Comfortaa"/>
              <a:ea typeface="Comfortaa"/>
              <a:cs typeface="Comfortaa"/>
              <a:sym typeface="Comfortaa"/>
            </a:endParaRPr>
          </a:p>
        </p:txBody>
      </p:sp>
      <p:sp>
        <p:nvSpPr>
          <p:cNvPr id="106" name="Google Shape;106;p19"/>
          <p:cNvSpPr txBox="1"/>
          <p:nvPr/>
        </p:nvSpPr>
        <p:spPr>
          <a:xfrm>
            <a:off x="5987725" y="233050"/>
            <a:ext cx="882600" cy="5508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Tree </a:t>
            </a:r>
            <a:r>
              <a:rPr lang="en">
                <a:latin typeface="Comfortaa"/>
                <a:ea typeface="Comfortaa"/>
                <a:cs typeface="Comfortaa"/>
                <a:sym typeface="Comfortaa"/>
              </a:rPr>
              <a:t>tops</a:t>
            </a:r>
            <a:endParaRPr>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nvSpPr>
        <p:spPr>
          <a:xfrm>
            <a:off x="2895025" y="852275"/>
            <a:ext cx="3791700" cy="10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There are lots of different animals that live in these habitats, but today we are going to focus on just five of them. </a:t>
            </a:r>
            <a:r>
              <a:rPr i="1" lang="en">
                <a:latin typeface="Comfortaa"/>
                <a:ea typeface="Comfortaa"/>
                <a:cs typeface="Comfortaa"/>
                <a:sym typeface="Comfortaa"/>
              </a:rPr>
              <a:t>Have you ever seen any of these animals before?</a:t>
            </a:r>
            <a:endParaRPr i="1">
              <a:latin typeface="Comfortaa"/>
              <a:ea typeface="Comfortaa"/>
              <a:cs typeface="Comfortaa"/>
              <a:sym typeface="Comfortaa"/>
            </a:endParaRPr>
          </a:p>
        </p:txBody>
      </p:sp>
      <p:pic>
        <p:nvPicPr>
          <p:cNvPr id="112" name="Google Shape;112;p20"/>
          <p:cNvPicPr preferRelativeResize="0"/>
          <p:nvPr/>
        </p:nvPicPr>
        <p:blipFill>
          <a:blip r:embed="rId3">
            <a:alphaModFix/>
          </a:blip>
          <a:stretch>
            <a:fillRect/>
          </a:stretch>
        </p:blipFill>
        <p:spPr>
          <a:xfrm>
            <a:off x="223025" y="256375"/>
            <a:ext cx="1827615" cy="1762050"/>
          </a:xfrm>
          <a:prstGeom prst="rect">
            <a:avLst/>
          </a:prstGeom>
          <a:noFill/>
          <a:ln>
            <a:noFill/>
          </a:ln>
        </p:spPr>
      </p:pic>
      <p:pic>
        <p:nvPicPr>
          <p:cNvPr id="113" name="Google Shape;113;p20"/>
          <p:cNvPicPr preferRelativeResize="0"/>
          <p:nvPr/>
        </p:nvPicPr>
        <p:blipFill>
          <a:blip r:embed="rId4">
            <a:alphaModFix/>
          </a:blip>
          <a:stretch>
            <a:fillRect/>
          </a:stretch>
        </p:blipFill>
        <p:spPr>
          <a:xfrm>
            <a:off x="6076600" y="3229050"/>
            <a:ext cx="2426278" cy="1762050"/>
          </a:xfrm>
          <a:prstGeom prst="rect">
            <a:avLst/>
          </a:prstGeom>
          <a:noFill/>
          <a:ln>
            <a:noFill/>
          </a:ln>
        </p:spPr>
      </p:pic>
      <p:pic>
        <p:nvPicPr>
          <p:cNvPr id="114" name="Google Shape;114;p20"/>
          <p:cNvPicPr preferRelativeResize="0"/>
          <p:nvPr/>
        </p:nvPicPr>
        <p:blipFill>
          <a:blip r:embed="rId5">
            <a:alphaModFix/>
          </a:blip>
          <a:stretch>
            <a:fillRect/>
          </a:stretch>
        </p:blipFill>
        <p:spPr>
          <a:xfrm>
            <a:off x="112765" y="3306725"/>
            <a:ext cx="1874338" cy="1762050"/>
          </a:xfrm>
          <a:prstGeom prst="rect">
            <a:avLst/>
          </a:prstGeom>
          <a:noFill/>
          <a:ln>
            <a:noFill/>
          </a:ln>
        </p:spPr>
      </p:pic>
      <p:pic>
        <p:nvPicPr>
          <p:cNvPr id="115" name="Google Shape;115;p20"/>
          <p:cNvPicPr preferRelativeResize="0"/>
          <p:nvPr/>
        </p:nvPicPr>
        <p:blipFill>
          <a:blip r:embed="rId6">
            <a:alphaModFix/>
          </a:blip>
          <a:stretch>
            <a:fillRect/>
          </a:stretch>
        </p:blipFill>
        <p:spPr>
          <a:xfrm>
            <a:off x="3165477" y="2604525"/>
            <a:ext cx="2685843" cy="1762050"/>
          </a:xfrm>
          <a:prstGeom prst="rect">
            <a:avLst/>
          </a:prstGeom>
          <a:noFill/>
          <a:ln>
            <a:noFill/>
          </a:ln>
        </p:spPr>
      </p:pic>
      <p:pic>
        <p:nvPicPr>
          <p:cNvPr id="116" name="Google Shape;116;p20"/>
          <p:cNvPicPr preferRelativeResize="0"/>
          <p:nvPr/>
        </p:nvPicPr>
        <p:blipFill>
          <a:blip r:embed="rId7">
            <a:alphaModFix/>
          </a:blip>
          <a:stretch>
            <a:fillRect/>
          </a:stretch>
        </p:blipFill>
        <p:spPr>
          <a:xfrm>
            <a:off x="7065000" y="1013850"/>
            <a:ext cx="1704975" cy="1590675"/>
          </a:xfrm>
          <a:prstGeom prst="rect">
            <a:avLst/>
          </a:prstGeom>
          <a:noFill/>
          <a:ln>
            <a:noFill/>
          </a:ln>
        </p:spPr>
      </p:pic>
      <p:sp>
        <p:nvSpPr>
          <p:cNvPr id="117" name="Google Shape;117;p20"/>
          <p:cNvSpPr txBox="1"/>
          <p:nvPr/>
        </p:nvSpPr>
        <p:spPr>
          <a:xfrm>
            <a:off x="1278050" y="642550"/>
            <a:ext cx="772500" cy="3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Hawk</a:t>
            </a:r>
            <a:endParaRPr>
              <a:latin typeface="Comfortaa"/>
              <a:ea typeface="Comfortaa"/>
              <a:cs typeface="Comfortaa"/>
              <a:sym typeface="Comfortaa"/>
            </a:endParaRPr>
          </a:p>
        </p:txBody>
      </p:sp>
      <p:sp>
        <p:nvSpPr>
          <p:cNvPr id="118" name="Google Shape;118;p20"/>
          <p:cNvSpPr txBox="1"/>
          <p:nvPr/>
        </p:nvSpPr>
        <p:spPr>
          <a:xfrm>
            <a:off x="3957125" y="2261075"/>
            <a:ext cx="10449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Code Pro"/>
                <a:ea typeface="Source Code Pro"/>
                <a:cs typeface="Source Code Pro"/>
                <a:sym typeface="Source Code Pro"/>
              </a:rPr>
              <a:t>Deer</a:t>
            </a:r>
            <a:endParaRPr>
              <a:latin typeface="Source Code Pro"/>
              <a:ea typeface="Source Code Pro"/>
              <a:cs typeface="Source Code Pro"/>
              <a:sym typeface="Source Code Pro"/>
            </a:endParaRPr>
          </a:p>
        </p:txBody>
      </p:sp>
      <p:sp>
        <p:nvSpPr>
          <p:cNvPr id="119" name="Google Shape;119;p20"/>
          <p:cNvSpPr txBox="1"/>
          <p:nvPr/>
        </p:nvSpPr>
        <p:spPr>
          <a:xfrm>
            <a:off x="982850" y="2972700"/>
            <a:ext cx="13629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Jackrabbit</a:t>
            </a:r>
            <a:endParaRPr>
              <a:latin typeface="Comfortaa"/>
              <a:ea typeface="Comfortaa"/>
              <a:cs typeface="Comfortaa"/>
              <a:sym typeface="Comfortaa"/>
            </a:endParaRPr>
          </a:p>
        </p:txBody>
      </p:sp>
      <p:sp>
        <p:nvSpPr>
          <p:cNvPr id="120" name="Google Shape;120;p20"/>
          <p:cNvSpPr txBox="1"/>
          <p:nvPr/>
        </p:nvSpPr>
        <p:spPr>
          <a:xfrm>
            <a:off x="7654000" y="560650"/>
            <a:ext cx="10953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Squirrel</a:t>
            </a:r>
            <a:endParaRPr>
              <a:latin typeface="Comfortaa"/>
              <a:ea typeface="Comfortaa"/>
              <a:cs typeface="Comfortaa"/>
              <a:sym typeface="Comfortaa"/>
            </a:endParaRPr>
          </a:p>
        </p:txBody>
      </p:sp>
      <p:sp>
        <p:nvSpPr>
          <p:cNvPr id="121" name="Google Shape;121;p20"/>
          <p:cNvSpPr txBox="1"/>
          <p:nvPr/>
        </p:nvSpPr>
        <p:spPr>
          <a:xfrm>
            <a:off x="7029700" y="3074625"/>
            <a:ext cx="17049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Bobcat</a:t>
            </a:r>
            <a:endParaRPr>
              <a:latin typeface="Comfortaa"/>
              <a:ea typeface="Comfortaa"/>
              <a:cs typeface="Comfortaa"/>
              <a:sym typeface="Comfortaa"/>
            </a:endParaRPr>
          </a:p>
        </p:txBody>
      </p:sp>
      <p:sp>
        <p:nvSpPr>
          <p:cNvPr id="122" name="Google Shape;122;p20"/>
          <p:cNvSpPr txBox="1"/>
          <p:nvPr/>
        </p:nvSpPr>
        <p:spPr>
          <a:xfrm>
            <a:off x="4992125" y="656675"/>
            <a:ext cx="40671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nvSpPr>
        <p:spPr>
          <a:xfrm>
            <a:off x="638075" y="521350"/>
            <a:ext cx="5190300" cy="16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All animals have different ways of surviving, finding or catching their food, escaping predators, and making shelters. Let’s think about </a:t>
            </a:r>
            <a:r>
              <a:rPr b="1" lang="en">
                <a:latin typeface="Comfortaa"/>
                <a:ea typeface="Comfortaa"/>
                <a:cs typeface="Comfortaa"/>
                <a:sym typeface="Comfortaa"/>
              </a:rPr>
              <a:t>food</a:t>
            </a:r>
            <a:r>
              <a:rPr lang="en">
                <a:latin typeface="Comfortaa"/>
                <a:ea typeface="Comfortaa"/>
                <a:cs typeface="Comfortaa"/>
                <a:sym typeface="Comfortaa"/>
              </a:rPr>
              <a:t>, something all animals need to survive.</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How do some animals catch or find food?</a:t>
            </a:r>
            <a:endParaRPr>
              <a:latin typeface="Comfortaa"/>
              <a:ea typeface="Comfortaa"/>
              <a:cs typeface="Comfortaa"/>
              <a:sym typeface="Comfortaa"/>
            </a:endParaRPr>
          </a:p>
        </p:txBody>
      </p:sp>
      <p:sp>
        <p:nvSpPr>
          <p:cNvPr id="128" name="Google Shape;128;p21"/>
          <p:cNvSpPr txBox="1"/>
          <p:nvPr/>
        </p:nvSpPr>
        <p:spPr>
          <a:xfrm>
            <a:off x="963400" y="2637900"/>
            <a:ext cx="17040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Claws or fangs</a:t>
            </a:r>
            <a:endParaRPr>
              <a:latin typeface="Comfortaa"/>
              <a:ea typeface="Comfortaa"/>
              <a:cs typeface="Comfortaa"/>
              <a:sym typeface="Comfortaa"/>
            </a:endParaRPr>
          </a:p>
        </p:txBody>
      </p:sp>
      <p:pic>
        <p:nvPicPr>
          <p:cNvPr id="129" name="Google Shape;129;p21"/>
          <p:cNvPicPr preferRelativeResize="0"/>
          <p:nvPr/>
        </p:nvPicPr>
        <p:blipFill>
          <a:blip r:embed="rId3">
            <a:alphaModFix/>
          </a:blip>
          <a:stretch>
            <a:fillRect/>
          </a:stretch>
        </p:blipFill>
        <p:spPr>
          <a:xfrm>
            <a:off x="108800" y="3107900"/>
            <a:ext cx="2490176" cy="1867624"/>
          </a:xfrm>
          <a:prstGeom prst="rect">
            <a:avLst/>
          </a:prstGeom>
          <a:noFill/>
          <a:ln>
            <a:noFill/>
          </a:ln>
        </p:spPr>
      </p:pic>
      <p:pic>
        <p:nvPicPr>
          <p:cNvPr id="130" name="Google Shape;130;p21"/>
          <p:cNvPicPr preferRelativeResize="0"/>
          <p:nvPr/>
        </p:nvPicPr>
        <p:blipFill>
          <a:blip r:embed="rId4">
            <a:alphaModFix/>
          </a:blip>
          <a:stretch>
            <a:fillRect/>
          </a:stretch>
        </p:blipFill>
        <p:spPr>
          <a:xfrm>
            <a:off x="2667397" y="2404450"/>
            <a:ext cx="2091175" cy="1831875"/>
          </a:xfrm>
          <a:prstGeom prst="rect">
            <a:avLst/>
          </a:prstGeom>
          <a:noFill/>
          <a:ln>
            <a:noFill/>
          </a:ln>
        </p:spPr>
      </p:pic>
      <p:sp>
        <p:nvSpPr>
          <p:cNvPr id="131" name="Google Shape;131;p21"/>
          <p:cNvSpPr txBox="1"/>
          <p:nvPr/>
        </p:nvSpPr>
        <p:spPr>
          <a:xfrm>
            <a:off x="6404100" y="311275"/>
            <a:ext cx="17508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Sense of smell</a:t>
            </a:r>
            <a:endParaRPr>
              <a:latin typeface="Comfortaa"/>
              <a:ea typeface="Comfortaa"/>
              <a:cs typeface="Comfortaa"/>
              <a:sym typeface="Comfortaa"/>
            </a:endParaRPr>
          </a:p>
        </p:txBody>
      </p:sp>
      <p:pic>
        <p:nvPicPr>
          <p:cNvPr id="132" name="Google Shape;132;p21"/>
          <p:cNvPicPr preferRelativeResize="0"/>
          <p:nvPr/>
        </p:nvPicPr>
        <p:blipFill rotWithShape="1">
          <a:blip r:embed="rId5">
            <a:alphaModFix/>
          </a:blip>
          <a:srcRect b="6431" l="14840" r="17518" t="6422"/>
          <a:stretch/>
        </p:blipFill>
        <p:spPr>
          <a:xfrm>
            <a:off x="6721425" y="638075"/>
            <a:ext cx="1498351" cy="1999825"/>
          </a:xfrm>
          <a:prstGeom prst="rect">
            <a:avLst/>
          </a:prstGeom>
          <a:noFill/>
          <a:ln>
            <a:noFill/>
          </a:ln>
        </p:spPr>
      </p:pic>
      <p:pic>
        <p:nvPicPr>
          <p:cNvPr id="133" name="Google Shape;133;p21"/>
          <p:cNvPicPr preferRelativeResize="0"/>
          <p:nvPr/>
        </p:nvPicPr>
        <p:blipFill>
          <a:blip r:embed="rId6">
            <a:alphaModFix/>
          </a:blip>
          <a:stretch>
            <a:fillRect/>
          </a:stretch>
        </p:blipFill>
        <p:spPr>
          <a:xfrm>
            <a:off x="5479022" y="3249400"/>
            <a:ext cx="2524125" cy="1809750"/>
          </a:xfrm>
          <a:prstGeom prst="rect">
            <a:avLst/>
          </a:prstGeom>
          <a:noFill/>
          <a:ln>
            <a:noFill/>
          </a:ln>
        </p:spPr>
      </p:pic>
      <p:sp>
        <p:nvSpPr>
          <p:cNvPr id="134" name="Google Shape;134;p21"/>
          <p:cNvSpPr txBox="1"/>
          <p:nvPr/>
        </p:nvSpPr>
        <p:spPr>
          <a:xfrm>
            <a:off x="5479025" y="2805925"/>
            <a:ext cx="19377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Good eyesight</a:t>
            </a:r>
            <a:endParaRPr>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