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Amatic SC"/>
      <p:regular r:id="rId27"/>
      <p:bold r:id="rId28"/>
    </p:embeddedFont>
    <p:embeddedFont>
      <p:font typeface="Source Code Pr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3" roundtripDataSignature="AMtx7mjnYpzM9V1i9XSnRn75n9L+QlHn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AmaticSC-bold.fntdata"/><Relationship Id="rId27" Type="http://schemas.openxmlformats.org/officeDocument/2006/relationships/font" Target="fonts/AmaticS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urceCode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CodePro-italic.fntdata"/><Relationship Id="rId30" Type="http://schemas.openxmlformats.org/officeDocument/2006/relationships/font" Target="fonts/SourceCodePro-bold.fntdata"/><Relationship Id="rId11" Type="http://schemas.openxmlformats.org/officeDocument/2006/relationships/slide" Target="slides/slide6.xml"/><Relationship Id="rId33" Type="http://customschemas.google.com/relationships/presentationmetadata" Target="metadata"/><Relationship Id="rId10" Type="http://schemas.openxmlformats.org/officeDocument/2006/relationships/slide" Target="slides/slide5.xml"/><Relationship Id="rId32" Type="http://schemas.openxmlformats.org/officeDocument/2006/relationships/font" Target="fonts/SourceCodePr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Skull Detectives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Do you think this animal is a carnivore, omnivore, or herbivore? Why?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Click to reveal hints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I have molars in my mouth, which are flat and bumpy perfect for grinding up plants!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/>
              <a:t>No pointy canines for tearing 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am an herbivore and…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live in Santa Cruz and can be found in meadows and forests.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Sometimes I have things called antlers growing out of my head!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eat grass, berries, and seeds.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Who am I?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am an Omnivore!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Do you think this animal is a carnivore, omnivore, or herbivore? Why?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Click to reveal hints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Just like you, I have the mouth of an omnivore!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have sharp canines, pointy incisors, and bumpy molars.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That means it is easy for me to eat both plants and meat.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am an omnivore and…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am not a picky eater and will eat anything I find such as small animals, plants, and berries.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am a relative of dogs.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have good camouflage but you might have seen me before.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am a Coyote!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Who am I?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Do you think this animal is a carnivore, omnivore, or herbivore? Why?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Click to reveal hints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have super sharp teeth and large canines for catching prey.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My molars are sharp and pointy.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am a carnivore and…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live in Santa Cruz but you probably have not seen me because I come out during the night.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am a predator and hunt other animals.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am a relative of house cats!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am A Bobcat!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Draw a skull!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Choose one of the animals we just learned about and draw their skull! The next 3 slides have the images for reference. You can also look up other images online to draw it from a different view.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Questions to think about while drawing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do you notice about the other features on the skull?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Where are the eyes placed? On the side or on the front?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Say this outloud “eyes in front hunt, eyes on side hide”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do you notice about the other features on the skull?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Where are the eyes placed? On the side or on the front?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Once you have drawn your skull, label the types of teeth using these terms: molar, canine, incisor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SKull #1 -  Deer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do you notice about the other features on the skull?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Where are the eyes placed? On the side or on the front?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Today we are going to be skull detectives! We will observe skulls of three different native animals and make educated guesses about what they eat.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part of the skull will help us find out what an animal eats?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Skull #2 - Coyote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do you notice about the other features on the skull?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Where are the eyes placed? On the side or on the front?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Skull #3 - Bobcat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do you notice about the other features on the skull?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Where are the eyes placed? On the side or on the front?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teeth!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different types of teeth in our mouth help us eat different types of food.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There are scientific words to describe what an animal eats. Do you know any of them?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Click to see the answers: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scientific word for an animal that eats only meat?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scientific word for an animal that eats only plants?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scientific word for an animal that can eat both plants and animals?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Now use your tongue to feel your front teeth. What do you notice about them?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Next use your tongue and feel your back teeth. Are they the same as the front teeth? What is different about them?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You can also look in a mirror to see your teeth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 notice that my back teeth are flat and bumpy and that my front teeth are pointy and smooth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This is a diagram of the human mouth. Look at the diagram to find each tooth type and then find it in your own mouth!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Incisors help us bite off pieces of food.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Canines help us grip and tear food. 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Carnivores have canines to tear meat.</a:t>
            </a:r>
            <a:endParaRPr sz="14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Molars help us grind and chew up food. Herbivores will have molars for grinding up plants.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Be a Skull detective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On the next three slides look closely at the skulls and their teeth.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 can figure out what the animal might eat based off what type of teeth they have.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Are they are a carnivore, omnivore, or herbivore?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Choose one skull for each category and think of at least one reason why.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Write down your answers so that you can reference them later.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32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6" name="Google Shape;16;p2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6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2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9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3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30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30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3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2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/>
              <a:t>detectives del cráneo</a:t>
            </a:r>
            <a:endParaRPr/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 b="23079" l="0" r="0" t="20876"/>
          <a:stretch/>
        </p:blipFill>
        <p:spPr>
          <a:xfrm>
            <a:off x="3506497" y="3741687"/>
            <a:ext cx="2131000" cy="88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"/>
          <p:cNvSpPr txBox="1"/>
          <p:nvPr>
            <p:ph type="title"/>
          </p:nvPr>
        </p:nvSpPr>
        <p:spPr>
          <a:xfrm>
            <a:off x="311700" y="-120875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cráneo misterioso #2</a:t>
            </a:r>
            <a:endParaRPr/>
          </a:p>
        </p:txBody>
      </p:sp>
      <p:pic>
        <p:nvPicPr>
          <p:cNvPr id="125" name="Google Shape;125;p10"/>
          <p:cNvPicPr preferRelativeResize="0"/>
          <p:nvPr/>
        </p:nvPicPr>
        <p:blipFill rotWithShape="1">
          <a:blip r:embed="rId3">
            <a:alphaModFix/>
          </a:blip>
          <a:srcRect b="11398" l="3540" r="0" t="13807"/>
          <a:stretch/>
        </p:blipFill>
        <p:spPr>
          <a:xfrm>
            <a:off x="1702549" y="680125"/>
            <a:ext cx="5591550" cy="446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 txBox="1"/>
          <p:nvPr>
            <p:ph type="title"/>
          </p:nvPr>
        </p:nvSpPr>
        <p:spPr>
          <a:xfrm>
            <a:off x="311700" y="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cráneo misterioso #3</a:t>
            </a:r>
            <a:endParaRPr/>
          </a:p>
        </p:txBody>
      </p:sp>
      <p:pic>
        <p:nvPicPr>
          <p:cNvPr id="131" name="Google Shape;131;p11"/>
          <p:cNvPicPr preferRelativeResize="0"/>
          <p:nvPr/>
        </p:nvPicPr>
        <p:blipFill rotWithShape="1">
          <a:blip r:embed="rId3">
            <a:alphaModFix/>
          </a:blip>
          <a:srcRect b="9473" l="2828" r="2561" t="-1192"/>
          <a:stretch/>
        </p:blipFill>
        <p:spPr>
          <a:xfrm>
            <a:off x="2134662" y="681150"/>
            <a:ext cx="4874675" cy="44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"/>
          <p:cNvSpPr txBox="1"/>
          <p:nvPr>
            <p:ph type="title"/>
          </p:nvPr>
        </p:nvSpPr>
        <p:spPr>
          <a:xfrm>
            <a:off x="1414775" y="108600"/>
            <a:ext cx="29682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¿quién soy?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/>
          </a:p>
        </p:txBody>
      </p:sp>
      <p:sp>
        <p:nvSpPr>
          <p:cNvPr id="137" name="Google Shape;137;p12"/>
          <p:cNvSpPr txBox="1"/>
          <p:nvPr>
            <p:ph idx="1" type="body"/>
          </p:nvPr>
        </p:nvSpPr>
        <p:spPr>
          <a:xfrm>
            <a:off x="5020675" y="2072700"/>
            <a:ext cx="4053600" cy="3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¡Tengo molares en mi boca, que son planos y llenos de baches, perfectos para moler plantas!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hay caninos puntiagudos para rasgar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2"/>
          <p:cNvSpPr txBox="1"/>
          <p:nvPr/>
        </p:nvSpPr>
        <p:spPr>
          <a:xfrm>
            <a:off x="5020675" y="108600"/>
            <a:ext cx="4123500" cy="13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¿Crees que este animal es carnívoro, omnívoro o herbívoro? ¿Por qué?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Haga clic para revelar pistas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12"/>
          <p:cNvPicPr preferRelativeResize="0"/>
          <p:nvPr/>
        </p:nvPicPr>
        <p:blipFill rotWithShape="1">
          <a:blip r:embed="rId3">
            <a:alphaModFix/>
          </a:blip>
          <a:srcRect b="24623" l="0" r="4139" t="20192"/>
          <a:stretch/>
        </p:blipFill>
        <p:spPr>
          <a:xfrm>
            <a:off x="278400" y="1106000"/>
            <a:ext cx="4671975" cy="268960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2"/>
          <p:cNvSpPr txBox="1"/>
          <p:nvPr/>
        </p:nvSpPr>
        <p:spPr>
          <a:xfrm>
            <a:off x="278400" y="3258000"/>
            <a:ext cx="23664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Mystery Skull #1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2"/>
          <p:cNvSpPr txBox="1"/>
          <p:nvPr/>
        </p:nvSpPr>
        <p:spPr>
          <a:xfrm>
            <a:off x="535775" y="4139875"/>
            <a:ext cx="3918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Soy un herbívoro!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3"/>
          <p:cNvSpPr txBox="1"/>
          <p:nvPr>
            <p:ph type="title"/>
          </p:nvPr>
        </p:nvSpPr>
        <p:spPr>
          <a:xfrm>
            <a:off x="4347600" y="137775"/>
            <a:ext cx="45924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Soy herbívoro y ...</a:t>
            </a:r>
            <a:endParaRPr/>
          </a:p>
        </p:txBody>
      </p:sp>
      <p:pic>
        <p:nvPicPr>
          <p:cNvPr id="147" name="Google Shape;14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4025" y="137763"/>
            <a:ext cx="2538175" cy="166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3"/>
          <p:cNvSpPr txBox="1"/>
          <p:nvPr/>
        </p:nvSpPr>
        <p:spPr>
          <a:xfrm>
            <a:off x="4209825" y="1252025"/>
            <a:ext cx="4484700" cy="19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Vivo en Santa Cruz y me pueden encontrar en prados y bosques.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¡A veces me salen cosas llamadas astas!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 hierba, bayas y semillas.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13"/>
          <p:cNvPicPr preferRelativeResize="0"/>
          <p:nvPr/>
        </p:nvPicPr>
        <p:blipFill rotWithShape="1">
          <a:blip r:embed="rId4">
            <a:alphaModFix/>
          </a:blip>
          <a:srcRect b="0" l="17763" r="23571" t="7011"/>
          <a:stretch/>
        </p:blipFill>
        <p:spPr>
          <a:xfrm>
            <a:off x="806525" y="2035975"/>
            <a:ext cx="2473183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3"/>
          <p:cNvSpPr txBox="1"/>
          <p:nvPr/>
        </p:nvSpPr>
        <p:spPr>
          <a:xfrm>
            <a:off x="4347600" y="3513175"/>
            <a:ext cx="37506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Soy un ciervo!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4"/>
          <p:cNvSpPr txBox="1"/>
          <p:nvPr>
            <p:ph idx="1" type="body"/>
          </p:nvPr>
        </p:nvSpPr>
        <p:spPr>
          <a:xfrm>
            <a:off x="4572000" y="1879450"/>
            <a:ext cx="4479900" cy="35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¡Al igual que tú, tengo la boca de un omnívoro!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Tengo caninos afilados, incisivos puntiagudos y molares irregulares.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Eso significa que es fácil para mí comer tanto plantas como carne.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14"/>
          <p:cNvPicPr preferRelativeResize="0"/>
          <p:nvPr/>
        </p:nvPicPr>
        <p:blipFill rotWithShape="1">
          <a:blip r:embed="rId3">
            <a:alphaModFix/>
          </a:blip>
          <a:srcRect b="8154" l="0" r="0" t="13864"/>
          <a:stretch/>
        </p:blipFill>
        <p:spPr>
          <a:xfrm>
            <a:off x="211875" y="864499"/>
            <a:ext cx="4252975" cy="34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4"/>
          <p:cNvSpPr txBox="1"/>
          <p:nvPr/>
        </p:nvSpPr>
        <p:spPr>
          <a:xfrm>
            <a:off x="4572000" y="0"/>
            <a:ext cx="44799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¿Crees que este animal es carnívoro, omnívoro o herbívoro? ¿Por qué?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Haga clic para revelar pistas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4"/>
          <p:cNvSpPr txBox="1"/>
          <p:nvPr/>
        </p:nvSpPr>
        <p:spPr>
          <a:xfrm>
            <a:off x="211875" y="3838000"/>
            <a:ext cx="23655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Mystery Skull #2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4"/>
          <p:cNvSpPr txBox="1"/>
          <p:nvPr/>
        </p:nvSpPr>
        <p:spPr>
          <a:xfrm>
            <a:off x="607150" y="4279000"/>
            <a:ext cx="38577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¡Soy un Omnívoro!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0" name="Google Shape;160;p14"/>
          <p:cNvSpPr txBox="1"/>
          <p:nvPr>
            <p:ph type="title"/>
          </p:nvPr>
        </p:nvSpPr>
        <p:spPr>
          <a:xfrm>
            <a:off x="1414775" y="108600"/>
            <a:ext cx="29682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¿quién soy?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/>
          <p:nvPr>
            <p:ph type="title"/>
          </p:nvPr>
        </p:nvSpPr>
        <p:spPr>
          <a:xfrm>
            <a:off x="4475350" y="0"/>
            <a:ext cx="44295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Soy omnívoro y ...</a:t>
            </a:r>
            <a:endParaRPr/>
          </a:p>
        </p:txBody>
      </p:sp>
      <p:pic>
        <p:nvPicPr>
          <p:cNvPr id="166" name="Google Shape;166;p15"/>
          <p:cNvPicPr preferRelativeResize="0"/>
          <p:nvPr/>
        </p:nvPicPr>
        <p:blipFill rotWithShape="1">
          <a:blip r:embed="rId3">
            <a:alphaModFix/>
          </a:blip>
          <a:srcRect b="5421" l="-1590" r="1590" t="10657"/>
          <a:stretch/>
        </p:blipFill>
        <p:spPr>
          <a:xfrm>
            <a:off x="0" y="2571750"/>
            <a:ext cx="3849425" cy="24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5"/>
          <p:cNvSpPr txBox="1"/>
          <p:nvPr/>
        </p:nvSpPr>
        <p:spPr>
          <a:xfrm>
            <a:off x="4097650" y="1245000"/>
            <a:ext cx="5184900" cy="26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soy quisquilloso y comeré cualquier cosa que encuentre, como animales pequeños, plantas y bayas.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Soy pariente de los perros.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Tengo buen camuflaje pero es posible que me hayas visto antes.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675" y="134700"/>
            <a:ext cx="3338069" cy="23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5"/>
          <p:cNvSpPr txBox="1"/>
          <p:nvPr/>
        </p:nvSpPr>
        <p:spPr>
          <a:xfrm>
            <a:off x="5003050" y="3714725"/>
            <a:ext cx="33741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Soy un coyote!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"/>
          <p:cNvSpPr txBox="1"/>
          <p:nvPr>
            <p:ph idx="1" type="body"/>
          </p:nvPr>
        </p:nvSpPr>
        <p:spPr>
          <a:xfrm>
            <a:off x="4500725" y="2046600"/>
            <a:ext cx="4461000" cy="26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Tengo dientes muy afilados y grandes caninos para atrapar presas.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 molares son afilados y puntiagudos.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16"/>
          <p:cNvPicPr preferRelativeResize="0"/>
          <p:nvPr/>
        </p:nvPicPr>
        <p:blipFill rotWithShape="1">
          <a:blip r:embed="rId3">
            <a:alphaModFix/>
          </a:blip>
          <a:srcRect b="7943" l="0" r="0" t="6645"/>
          <a:stretch/>
        </p:blipFill>
        <p:spPr>
          <a:xfrm>
            <a:off x="169413" y="765700"/>
            <a:ext cx="4091424" cy="36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6"/>
          <p:cNvSpPr txBox="1"/>
          <p:nvPr/>
        </p:nvSpPr>
        <p:spPr>
          <a:xfrm>
            <a:off x="4500725" y="149400"/>
            <a:ext cx="4248300" cy="1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¿Crees que este animal es carnívoro, omnívoro o herbívoro? ¿Por qué?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Haga clic para revelar pistas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6"/>
          <p:cNvSpPr txBox="1"/>
          <p:nvPr/>
        </p:nvSpPr>
        <p:spPr>
          <a:xfrm>
            <a:off x="169425" y="3902550"/>
            <a:ext cx="2993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Mystery Skull #3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6"/>
          <p:cNvSpPr txBox="1"/>
          <p:nvPr/>
        </p:nvSpPr>
        <p:spPr>
          <a:xfrm>
            <a:off x="760125" y="4377800"/>
            <a:ext cx="35007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en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¡Soy un Carnívoro</a:t>
            </a:r>
            <a:r>
              <a:rPr b="1" i="0" lang="en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!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79" name="Google Shape;179;p16"/>
          <p:cNvSpPr txBox="1"/>
          <p:nvPr>
            <p:ph type="title"/>
          </p:nvPr>
        </p:nvSpPr>
        <p:spPr>
          <a:xfrm>
            <a:off x="1414775" y="108600"/>
            <a:ext cx="29682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¿quién soy?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"/>
          <p:cNvSpPr txBox="1"/>
          <p:nvPr>
            <p:ph type="title"/>
          </p:nvPr>
        </p:nvSpPr>
        <p:spPr>
          <a:xfrm>
            <a:off x="4572000" y="93850"/>
            <a:ext cx="40227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Soy carnívoro y ...</a:t>
            </a:r>
            <a:endParaRPr/>
          </a:p>
        </p:txBody>
      </p:sp>
      <p:pic>
        <p:nvPicPr>
          <p:cNvPr id="185" name="Google Shape;185;p17"/>
          <p:cNvPicPr preferRelativeResize="0"/>
          <p:nvPr/>
        </p:nvPicPr>
        <p:blipFill rotWithShape="1">
          <a:blip r:embed="rId3">
            <a:alphaModFix/>
          </a:blip>
          <a:srcRect b="0" l="17965" r="0" t="14980"/>
          <a:stretch/>
        </p:blipFill>
        <p:spPr>
          <a:xfrm>
            <a:off x="661750" y="2809041"/>
            <a:ext cx="2837600" cy="220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7"/>
          <p:cNvPicPr preferRelativeResize="0"/>
          <p:nvPr/>
        </p:nvPicPr>
        <p:blipFill rotWithShape="1">
          <a:blip r:embed="rId4">
            <a:alphaModFix/>
          </a:blip>
          <a:srcRect b="25151" l="0" r="0" t="8346"/>
          <a:stretch/>
        </p:blipFill>
        <p:spPr>
          <a:xfrm>
            <a:off x="858600" y="93850"/>
            <a:ext cx="2443876" cy="263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7"/>
          <p:cNvSpPr txBox="1"/>
          <p:nvPr/>
        </p:nvSpPr>
        <p:spPr>
          <a:xfrm>
            <a:off x="3920200" y="1255200"/>
            <a:ext cx="5128200" cy="20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Vivo en Santa Cruz pero probablemente no me has visto porque salgo durante la noche.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Soy un depredador y cazo a otros animales.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Soy un pariente de los gatos domésticos!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7"/>
          <p:cNvSpPr txBox="1"/>
          <p:nvPr/>
        </p:nvSpPr>
        <p:spPr>
          <a:xfrm>
            <a:off x="5176450" y="3651650"/>
            <a:ext cx="26157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¡Soy un lince!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 txBox="1"/>
          <p:nvPr>
            <p:ph type="title"/>
          </p:nvPr>
        </p:nvSpPr>
        <p:spPr>
          <a:xfrm>
            <a:off x="235225" y="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Dibuje un cráneo! </a:t>
            </a:r>
            <a:endParaRPr/>
          </a:p>
        </p:txBody>
      </p:sp>
      <p:sp>
        <p:nvSpPr>
          <p:cNvPr id="194" name="Google Shape;194;p18"/>
          <p:cNvSpPr txBox="1"/>
          <p:nvPr>
            <p:ph idx="1" type="body"/>
          </p:nvPr>
        </p:nvSpPr>
        <p:spPr>
          <a:xfrm>
            <a:off x="388225" y="708875"/>
            <a:ext cx="8520600" cy="11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¡Elige uno de los animales de los que acabamos de aprender y dibuje su cráneo! Las siguientes 3 diapositivas tienen imágenes como referencia. También puede buscar otras imágenes en línea para dibujarlas desde una vista diferente.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Preguntas para pensar mientras dibuja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○"/>
            </a:pPr>
            <a:r>
              <a:rPr lang="en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¿Qué notas sobre las otras características del cráneo?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○"/>
            </a:pPr>
            <a:r>
              <a:rPr lang="en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¿Dónde se colocan los ojos? ¿De lado o de frente?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i="1"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18"/>
          <p:cNvPicPr preferRelativeResize="0"/>
          <p:nvPr/>
        </p:nvPicPr>
        <p:blipFill rotWithShape="1">
          <a:blip r:embed="rId3">
            <a:alphaModFix/>
          </a:blip>
          <a:srcRect b="46256" l="10565" r="41692" t="32885"/>
          <a:stretch/>
        </p:blipFill>
        <p:spPr>
          <a:xfrm>
            <a:off x="1836975" y="3910725"/>
            <a:ext cx="4913875" cy="115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8"/>
          <p:cNvPicPr preferRelativeResize="0"/>
          <p:nvPr/>
        </p:nvPicPr>
        <p:blipFill rotWithShape="1">
          <a:blip r:embed="rId4">
            <a:alphaModFix/>
          </a:blip>
          <a:srcRect b="5574" l="5360" r="4403" t="7317"/>
          <a:stretch/>
        </p:blipFill>
        <p:spPr>
          <a:xfrm>
            <a:off x="6750850" y="-3"/>
            <a:ext cx="829831" cy="8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8"/>
          <p:cNvSpPr txBox="1"/>
          <p:nvPr/>
        </p:nvSpPr>
        <p:spPr>
          <a:xfrm>
            <a:off x="1510650" y="2843150"/>
            <a:ext cx="69456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Diga esto en voz alta "ojos frontal cazan, ojos lateral esconden"</a:t>
            </a:r>
            <a:endParaRPr b="0" i="0" sz="1400" u="none" cap="none" strike="noStrike">
              <a:solidFill>
                <a:srgbClr val="00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8" name="Google Shape;198;p18"/>
          <p:cNvSpPr txBox="1"/>
          <p:nvPr/>
        </p:nvSpPr>
        <p:spPr>
          <a:xfrm>
            <a:off x="388225" y="3153450"/>
            <a:ext cx="8367600" cy="11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 vez que haya dibujado su cráneo, etiquete los tipos de dientes usando estos términos: molar, canino, incisivo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 txBox="1"/>
          <p:nvPr>
            <p:ph type="title"/>
          </p:nvPr>
        </p:nvSpPr>
        <p:spPr>
          <a:xfrm>
            <a:off x="-392475" y="149475"/>
            <a:ext cx="55512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Cráneo # 1 - Ciervo</a:t>
            </a:r>
            <a:endParaRPr/>
          </a:p>
        </p:txBody>
      </p:sp>
      <p:pic>
        <p:nvPicPr>
          <p:cNvPr id="204" name="Google Shape;204;p19"/>
          <p:cNvPicPr preferRelativeResize="0"/>
          <p:nvPr/>
        </p:nvPicPr>
        <p:blipFill rotWithShape="1">
          <a:blip r:embed="rId3">
            <a:alphaModFix/>
          </a:blip>
          <a:srcRect b="24304" l="3102" r="8967" t="23838"/>
          <a:stretch/>
        </p:blipFill>
        <p:spPr>
          <a:xfrm>
            <a:off x="128925" y="950475"/>
            <a:ext cx="6652526" cy="392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9"/>
          <p:cNvSpPr txBox="1"/>
          <p:nvPr/>
        </p:nvSpPr>
        <p:spPr>
          <a:xfrm>
            <a:off x="6980450" y="950475"/>
            <a:ext cx="2163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¿Qué notas sobre las otras características del cráneo?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¿Dónde se colocan los ojos? ¿De lado o de frente?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>
            <p:ph idx="1" type="body"/>
          </p:nvPr>
        </p:nvSpPr>
        <p:spPr>
          <a:xfrm>
            <a:off x="184250" y="291725"/>
            <a:ext cx="8648100" cy="43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¡Hoy vamos a ser detectives del cráneo! Observaremos cráneos de tres animales nativos diferentes y haremos suposiciones educadas sobre lo que comen.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¿Qué parte del cráneo nos ayudará a descubrir qué come un animal?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 txBox="1"/>
          <p:nvPr>
            <p:ph type="title"/>
          </p:nvPr>
        </p:nvSpPr>
        <p:spPr>
          <a:xfrm>
            <a:off x="-440650" y="-120875"/>
            <a:ext cx="55914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Cráneo # 2 - Coyote</a:t>
            </a:r>
            <a:endParaRPr/>
          </a:p>
        </p:txBody>
      </p:sp>
      <p:pic>
        <p:nvPicPr>
          <p:cNvPr id="211" name="Google Shape;211;p20"/>
          <p:cNvPicPr preferRelativeResize="0"/>
          <p:nvPr/>
        </p:nvPicPr>
        <p:blipFill rotWithShape="1">
          <a:blip r:embed="rId3">
            <a:alphaModFix/>
          </a:blip>
          <a:srcRect b="11398" l="3540" r="0" t="13807"/>
          <a:stretch/>
        </p:blipFill>
        <p:spPr>
          <a:xfrm>
            <a:off x="197874" y="603600"/>
            <a:ext cx="5591550" cy="44633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0"/>
          <p:cNvSpPr txBox="1"/>
          <p:nvPr/>
        </p:nvSpPr>
        <p:spPr>
          <a:xfrm>
            <a:off x="6040250" y="10717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¿Qué notas sobre las otras características del cráneo?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¿Dónde se colocan los ojos? ¿De lado o de frente?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/>
          <p:nvPr>
            <p:ph type="title"/>
          </p:nvPr>
        </p:nvSpPr>
        <p:spPr>
          <a:xfrm>
            <a:off x="-102850" y="-92125"/>
            <a:ext cx="50622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Cráneo # 3 - Bobcat</a:t>
            </a:r>
            <a:endParaRPr/>
          </a:p>
        </p:txBody>
      </p:sp>
      <p:pic>
        <p:nvPicPr>
          <p:cNvPr id="218" name="Google Shape;218;p21"/>
          <p:cNvPicPr preferRelativeResize="0"/>
          <p:nvPr/>
        </p:nvPicPr>
        <p:blipFill rotWithShape="1">
          <a:blip r:embed="rId3">
            <a:alphaModFix/>
          </a:blip>
          <a:srcRect b="9473" l="2828" r="2561" t="-1192"/>
          <a:stretch/>
        </p:blipFill>
        <p:spPr>
          <a:xfrm>
            <a:off x="207487" y="604375"/>
            <a:ext cx="4874675" cy="44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1"/>
          <p:cNvSpPr txBox="1"/>
          <p:nvPr/>
        </p:nvSpPr>
        <p:spPr>
          <a:xfrm>
            <a:off x="5352225" y="1496350"/>
            <a:ext cx="3638700" cy="26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¿Qué notas sobre las otras características del cráneo?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¿Dónde se colocan los ojos? ¿De lado o de frente?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/>
        </p:nvSpPr>
        <p:spPr>
          <a:xfrm>
            <a:off x="567000" y="489850"/>
            <a:ext cx="8082000" cy="23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¡Los dientes!</a:t>
            </a:r>
            <a:endParaRPr b="0" i="1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diferentes tipos de dientes en nuestra boca nos ayudan a comer diferentes tipos de alimentos.</a:t>
            </a:r>
            <a:endParaRPr b="0" i="0" sz="2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8" name="Google Shape;68;p3"/>
          <p:cNvSpPr txBox="1"/>
          <p:nvPr/>
        </p:nvSpPr>
        <p:spPr>
          <a:xfrm>
            <a:off x="567000" y="3265949"/>
            <a:ext cx="8315400" cy="16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Hay palabras científicas para describir lo que come un animal. ¿Conoces alguno de ellos?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/>
          <p:nvPr>
            <p:ph idx="1" type="body"/>
          </p:nvPr>
        </p:nvSpPr>
        <p:spPr>
          <a:xfrm>
            <a:off x="311700" y="509200"/>
            <a:ext cx="8520600" cy="45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Haga clic para ver las respuestas: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¿Cuál es la palabra científica para un animal que solo come carne?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¿Cuál es la palabra científica para un animal que solo come plantas?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¿Cuál es la palabra científica para un animal que puede comer tanto plantas como animales?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"/>
          <p:cNvSpPr txBox="1"/>
          <p:nvPr/>
        </p:nvSpPr>
        <p:spPr>
          <a:xfrm>
            <a:off x="2502675" y="1496350"/>
            <a:ext cx="44778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carnívoro </a:t>
            </a:r>
            <a:endParaRPr b="0" i="0" sz="20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5" name="Google Shape;75;p4"/>
          <p:cNvSpPr txBox="1"/>
          <p:nvPr/>
        </p:nvSpPr>
        <p:spPr>
          <a:xfrm>
            <a:off x="2502675" y="2729400"/>
            <a:ext cx="14124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herbívoro</a:t>
            </a:r>
            <a:endParaRPr b="0" i="0" sz="20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6" name="Google Shape;76;p4"/>
          <p:cNvSpPr txBox="1"/>
          <p:nvPr/>
        </p:nvSpPr>
        <p:spPr>
          <a:xfrm>
            <a:off x="2769450" y="4183600"/>
            <a:ext cx="36051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Omnívoro</a:t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¡Los humanos son omnívoros!</a:t>
            </a:r>
            <a:endParaRPr b="0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4"/>
          <p:cNvPicPr preferRelativeResize="0"/>
          <p:nvPr/>
        </p:nvPicPr>
        <p:blipFill rotWithShape="1">
          <a:blip r:embed="rId3">
            <a:alphaModFix/>
          </a:blip>
          <a:srcRect b="12290" l="0" r="0" t="14158"/>
          <a:stretch/>
        </p:blipFill>
        <p:spPr>
          <a:xfrm>
            <a:off x="4114400" y="1751198"/>
            <a:ext cx="1090599" cy="6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6692" y="2839976"/>
            <a:ext cx="1266007" cy="5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4"/>
          <p:cNvPicPr preferRelativeResize="0"/>
          <p:nvPr/>
        </p:nvPicPr>
        <p:blipFill rotWithShape="1">
          <a:blip r:embed="rId5">
            <a:alphaModFix/>
          </a:blip>
          <a:srcRect b="7916" l="0" r="0" t="0"/>
          <a:stretch/>
        </p:blipFill>
        <p:spPr>
          <a:xfrm>
            <a:off x="4572009" y="3931825"/>
            <a:ext cx="787175" cy="78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"/>
          <p:cNvSpPr txBox="1"/>
          <p:nvPr>
            <p:ph idx="1" type="body"/>
          </p:nvPr>
        </p:nvSpPr>
        <p:spPr>
          <a:xfrm>
            <a:off x="419000" y="0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Ahora usa tu lengua para sentir tus dientes frontales. ¿Qué notas sobre ellos?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Luego usa tu lengua y siente tus dientes posteriores. ¿Son lo mismo que los dientes frontales? ¿Qué hay de diferente en ellos?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i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También puedes mirar en un espejo para ver tus dientes</a:t>
            </a:r>
            <a:endParaRPr i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45221" y="3245446"/>
            <a:ext cx="1460025" cy="14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5"/>
          <p:cNvSpPr txBox="1"/>
          <p:nvPr/>
        </p:nvSpPr>
        <p:spPr>
          <a:xfrm>
            <a:off x="1906700" y="2836750"/>
            <a:ext cx="22239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 doy cuenta de que mis dientes posteriores son planos y con baches y que mis dientes frontales son puntiagudos y suaves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1987" y="2516175"/>
            <a:ext cx="3873325" cy="2918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7100" y="62650"/>
            <a:ext cx="2257425" cy="36099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6"/>
          <p:cNvSpPr txBox="1"/>
          <p:nvPr/>
        </p:nvSpPr>
        <p:spPr>
          <a:xfrm>
            <a:off x="644900" y="352500"/>
            <a:ext cx="3578100" cy="36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Este es un diagrama de la boca humana. ¡Mire el diagrama para encontrar cada tipo de diente y luego encuéntrelo en su propia boca!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6"/>
          <p:cNvPicPr preferRelativeResize="0"/>
          <p:nvPr/>
        </p:nvPicPr>
        <p:blipFill rotWithShape="1">
          <a:blip r:embed="rId4">
            <a:alphaModFix/>
          </a:blip>
          <a:srcRect b="45014" l="8494" r="39581" t="31964"/>
          <a:stretch/>
        </p:blipFill>
        <p:spPr>
          <a:xfrm>
            <a:off x="140063" y="3609950"/>
            <a:ext cx="5943600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"/>
          <p:cNvSpPr txBox="1"/>
          <p:nvPr>
            <p:ph idx="1" type="body"/>
          </p:nvPr>
        </p:nvSpPr>
        <p:spPr>
          <a:xfrm>
            <a:off x="237150" y="414700"/>
            <a:ext cx="4367400" cy="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incisivos nos ayudan a morder trozos de comida.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 b="45014" l="8494" r="39581" t="31964"/>
          <a:stretch/>
        </p:blipFill>
        <p:spPr>
          <a:xfrm>
            <a:off x="1600188" y="3724275"/>
            <a:ext cx="594360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7100" y="62650"/>
            <a:ext cx="2257425" cy="360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 txBox="1"/>
          <p:nvPr/>
        </p:nvSpPr>
        <p:spPr>
          <a:xfrm>
            <a:off x="237150" y="1140350"/>
            <a:ext cx="53499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caninos (colmillos) nos ayudan a agarrar y rasgar los alimentos.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Los carnívoros tienen caninos para desgarrar la carne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7"/>
          <p:cNvSpPr txBox="1"/>
          <p:nvPr/>
        </p:nvSpPr>
        <p:spPr>
          <a:xfrm>
            <a:off x="237150" y="2283700"/>
            <a:ext cx="5212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 molares nos ayudan a moler y masticar la comida. Los herbívoros tendrán molares para moler las plantas.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Sé un detective de cráneos</a:t>
            </a:r>
            <a:endParaRPr/>
          </a:p>
        </p:txBody>
      </p:sp>
      <p:sp>
        <p:nvSpPr>
          <p:cNvPr id="109" name="Google Shape;109;p8"/>
          <p:cNvSpPr txBox="1"/>
          <p:nvPr>
            <p:ph idx="1" type="body"/>
          </p:nvPr>
        </p:nvSpPr>
        <p:spPr>
          <a:xfrm>
            <a:off x="311700" y="1259725"/>
            <a:ext cx="85206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las siguientes tres diapositivas, observe de cerca los cráneos y sus dientes.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8"/>
          <p:cNvPicPr preferRelativeResize="0"/>
          <p:nvPr/>
        </p:nvPicPr>
        <p:blipFill rotWithShape="1">
          <a:blip r:embed="rId3">
            <a:alphaModFix/>
          </a:blip>
          <a:srcRect b="13842" l="0" r="0" t="12240"/>
          <a:stretch/>
        </p:blipFill>
        <p:spPr>
          <a:xfrm>
            <a:off x="7407225" y="126963"/>
            <a:ext cx="1425075" cy="113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8"/>
          <p:cNvPicPr preferRelativeResize="0"/>
          <p:nvPr/>
        </p:nvPicPr>
        <p:blipFill rotWithShape="1">
          <a:blip r:embed="rId4">
            <a:alphaModFix/>
          </a:blip>
          <a:srcRect b="9023" l="0" r="0" t="0"/>
          <a:stretch/>
        </p:blipFill>
        <p:spPr>
          <a:xfrm>
            <a:off x="2074900" y="51350"/>
            <a:ext cx="741650" cy="103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8"/>
          <p:cNvSpPr txBox="1"/>
          <p:nvPr/>
        </p:nvSpPr>
        <p:spPr>
          <a:xfrm>
            <a:off x="311700" y="1964425"/>
            <a:ext cx="85206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Podemos determinar qué podría comer el animal en función del tipo de dientes que tenga.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3" name="Google Shape;113;p8"/>
          <p:cNvSpPr txBox="1"/>
          <p:nvPr/>
        </p:nvSpPr>
        <p:spPr>
          <a:xfrm>
            <a:off x="311700" y="3039850"/>
            <a:ext cx="8520600" cy="18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¿Son carnívoros, omnívoros o herbívoros?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Elige un cráneo para cada categoría y piensa en al menos una razón por la cual.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Escriba sus respuestas para poder consultarlas más tarde.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/>
          <p:nvPr>
            <p:ph type="title"/>
          </p:nvPr>
        </p:nvSpPr>
        <p:spPr>
          <a:xfrm>
            <a:off x="311700" y="149475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cráneo misterioso #1</a:t>
            </a:r>
            <a:endParaRPr/>
          </a:p>
        </p:txBody>
      </p:sp>
      <p:pic>
        <p:nvPicPr>
          <p:cNvPr id="119" name="Google Shape;119;p9"/>
          <p:cNvPicPr preferRelativeResize="0"/>
          <p:nvPr/>
        </p:nvPicPr>
        <p:blipFill rotWithShape="1">
          <a:blip r:embed="rId3">
            <a:alphaModFix/>
          </a:blip>
          <a:srcRect b="24304" l="3106" r="6312" t="23838"/>
          <a:stretch/>
        </p:blipFill>
        <p:spPr>
          <a:xfrm>
            <a:off x="1032078" y="1093850"/>
            <a:ext cx="6853421" cy="392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