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Amatic SC"/>
      <p:regular r:id="rId22"/>
      <p:bold r:id="rId23"/>
    </p:embeddedFont>
    <p:embeddedFont>
      <p:font typeface="Source Code Pro"/>
      <p:regular r:id="rId24"/>
      <p:bold r:id="rId25"/>
      <p:italic r:id="rId26"/>
      <p:boldItalic r:id="rId27"/>
    </p:embeddedFont>
    <p:embeddedFont>
      <p:font typeface="Comfortaa"/>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AmaticSC-regular.fntdata"/><Relationship Id="rId21" Type="http://schemas.openxmlformats.org/officeDocument/2006/relationships/slide" Target="slides/slide15.xml"/><Relationship Id="rId24" Type="http://schemas.openxmlformats.org/officeDocument/2006/relationships/font" Target="fonts/SourceCodePro-regular.fntdata"/><Relationship Id="rId23" Type="http://schemas.openxmlformats.org/officeDocument/2006/relationships/font" Target="fonts/AmaticSC-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SourceCodePro-italic.fntdata"/><Relationship Id="rId25" Type="http://schemas.openxmlformats.org/officeDocument/2006/relationships/font" Target="fonts/SourceCodePro-bold.fntdata"/><Relationship Id="rId28" Type="http://schemas.openxmlformats.org/officeDocument/2006/relationships/font" Target="fonts/Comfortaa-regular.fntdata"/><Relationship Id="rId27" Type="http://schemas.openxmlformats.org/officeDocument/2006/relationships/font" Target="fonts/SourceCodePr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omfortaa-bold.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7-08T18:10:18.493">
    <p:pos x="6000" y="0"/>
    <p:text>This photo is hilarious to me.
-Spencer Klinefelter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Bird Beaks!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 sz="1400">
                <a:latin typeface="Source Code Pro"/>
                <a:ea typeface="Source Code Pro"/>
                <a:cs typeface="Source Code Pro"/>
                <a:sym typeface="Source Code Pro"/>
              </a:rPr>
              <a:t>I notice that this beak is </a:t>
            </a:r>
            <a:r>
              <a:rPr lang="en" sz="1400">
                <a:solidFill>
                  <a:srgbClr val="FF0000"/>
                </a:solidFill>
                <a:latin typeface="Source Code Pro"/>
                <a:ea typeface="Source Code Pro"/>
                <a:cs typeface="Source Code Pro"/>
                <a:sym typeface="Source Code Pro"/>
              </a:rPr>
              <a:t>very long</a:t>
            </a:r>
            <a:r>
              <a:rPr lang="en" sz="1400">
                <a:latin typeface="Source Code Pro"/>
                <a:ea typeface="Source Code Pro"/>
                <a:cs typeface="Source Code Pro"/>
                <a:sym typeface="Source Code Pro"/>
              </a:rPr>
              <a:t> and </a:t>
            </a:r>
            <a:r>
              <a:rPr lang="en" sz="1400">
                <a:solidFill>
                  <a:srgbClr val="FF0000"/>
                </a:solidFill>
                <a:latin typeface="Source Code Pro"/>
                <a:ea typeface="Source Code Pro"/>
                <a:cs typeface="Source Code Pro"/>
                <a:sym typeface="Source Code Pro"/>
              </a:rPr>
              <a:t>thin</a:t>
            </a:r>
            <a:r>
              <a:rPr lang="en" sz="1400">
                <a:latin typeface="Source Code Pro"/>
                <a:ea typeface="Source Code Pro"/>
                <a:cs typeface="Source Code Pro"/>
                <a:sym typeface="Source Code Pro"/>
              </a:rPr>
              <a:t>. It reminds me of </a:t>
            </a:r>
            <a:r>
              <a:rPr lang="en" sz="1400">
                <a:solidFill>
                  <a:srgbClr val="FF0000"/>
                </a:solidFill>
                <a:latin typeface="Source Code Pro"/>
                <a:ea typeface="Source Code Pro"/>
                <a:cs typeface="Source Code Pro"/>
                <a:sym typeface="Source Code Pro"/>
              </a:rPr>
              <a:t>a straw</a:t>
            </a:r>
            <a:r>
              <a:rPr lang="en" sz="1400">
                <a:latin typeface="Source Code Pro"/>
                <a:ea typeface="Source Code Pro"/>
                <a:cs typeface="Source Code Pro"/>
                <a:sym typeface="Source Code Pro"/>
              </a:rPr>
              <a:t>. I think this beak helps the bird </a:t>
            </a:r>
            <a:r>
              <a:rPr lang="en" sz="1400">
                <a:solidFill>
                  <a:srgbClr val="FF0000"/>
                </a:solidFill>
                <a:latin typeface="Source Code Pro"/>
                <a:ea typeface="Source Code Pro"/>
                <a:cs typeface="Source Code Pro"/>
                <a:sym typeface="Source Code Pro"/>
              </a:rPr>
              <a:t>sip and slurp </a:t>
            </a:r>
            <a:r>
              <a:rPr lang="en" sz="1400">
                <a:latin typeface="Source Code Pro"/>
                <a:ea typeface="Source Code Pro"/>
                <a:cs typeface="Source Code Pro"/>
                <a:sym typeface="Source Code Pro"/>
              </a:rPr>
              <a:t>so I think it eats</a:t>
            </a:r>
            <a:r>
              <a:rPr lang="en" sz="1400">
                <a:solidFill>
                  <a:srgbClr val="FF0000"/>
                </a:solidFill>
                <a:latin typeface="Source Code Pro"/>
                <a:ea typeface="Source Code Pro"/>
                <a:cs typeface="Source Code Pro"/>
                <a:sym typeface="Source Code Pro"/>
              </a:rPr>
              <a:t> nectar</a:t>
            </a:r>
            <a:r>
              <a:rPr lang="en" sz="1400">
                <a:latin typeface="Source Code Pro"/>
                <a:ea typeface="Source Code Pro"/>
                <a:cs typeface="Source Code Pro"/>
                <a:sym typeface="Source Code Pro"/>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 sz="1400">
                <a:latin typeface="Comfortaa"/>
                <a:ea typeface="Comfortaa"/>
                <a:cs typeface="Comfortaa"/>
                <a:sym typeface="Comfortaa"/>
              </a:rPr>
              <a:t>This bird’s beak is </a:t>
            </a:r>
            <a:r>
              <a:rPr lang="en" sz="1400">
                <a:solidFill>
                  <a:srgbClr val="FF0000"/>
                </a:solidFill>
                <a:latin typeface="Comfortaa"/>
                <a:ea typeface="Comfortaa"/>
                <a:cs typeface="Comfortaa"/>
                <a:sym typeface="Comfortaa"/>
              </a:rPr>
              <a:t>big </a:t>
            </a:r>
            <a:r>
              <a:rPr lang="en" sz="1400">
                <a:latin typeface="Comfortaa"/>
                <a:ea typeface="Comfortaa"/>
                <a:cs typeface="Comfortaa"/>
                <a:sym typeface="Comfortaa"/>
              </a:rPr>
              <a:t>and </a:t>
            </a:r>
            <a:r>
              <a:rPr lang="en" sz="1400">
                <a:solidFill>
                  <a:srgbClr val="FF0000"/>
                </a:solidFill>
                <a:latin typeface="Comfortaa"/>
                <a:ea typeface="Comfortaa"/>
                <a:cs typeface="Comfortaa"/>
                <a:sym typeface="Comfortaa"/>
              </a:rPr>
              <a:t>long</a:t>
            </a:r>
            <a:r>
              <a:rPr lang="en" sz="1400">
                <a:latin typeface="Comfortaa"/>
                <a:ea typeface="Comfortaa"/>
                <a:cs typeface="Comfortaa"/>
                <a:sym typeface="Comfortaa"/>
              </a:rPr>
              <a:t>. It reminds me of </a:t>
            </a:r>
            <a:r>
              <a:rPr lang="en" sz="1400">
                <a:solidFill>
                  <a:srgbClr val="FF0000"/>
                </a:solidFill>
                <a:latin typeface="Comfortaa"/>
                <a:ea typeface="Comfortaa"/>
                <a:cs typeface="Comfortaa"/>
                <a:sym typeface="Comfortaa"/>
              </a:rPr>
              <a:t>a bucket</a:t>
            </a:r>
            <a:r>
              <a:rPr lang="en" sz="1400">
                <a:latin typeface="Comfortaa"/>
                <a:ea typeface="Comfortaa"/>
                <a:cs typeface="Comfortaa"/>
                <a:sym typeface="Comfortaa"/>
              </a:rPr>
              <a:t>. I think this beak helps the bird </a:t>
            </a:r>
            <a:r>
              <a:rPr lang="en" sz="1400">
                <a:solidFill>
                  <a:srgbClr val="FF0000"/>
                </a:solidFill>
                <a:latin typeface="Comfortaa"/>
                <a:ea typeface="Comfortaa"/>
                <a:cs typeface="Comfortaa"/>
                <a:sym typeface="Comfortaa"/>
              </a:rPr>
              <a:t>scoop up things </a:t>
            </a:r>
            <a:r>
              <a:rPr lang="en" sz="1400">
                <a:latin typeface="Comfortaa"/>
                <a:ea typeface="Comfortaa"/>
                <a:cs typeface="Comfortaa"/>
                <a:sym typeface="Comfortaa"/>
              </a:rPr>
              <a:t>so I think it eats</a:t>
            </a:r>
            <a:r>
              <a:rPr lang="en" sz="1400">
                <a:solidFill>
                  <a:srgbClr val="FF0000"/>
                </a:solidFill>
                <a:latin typeface="Comfortaa"/>
                <a:ea typeface="Comfortaa"/>
                <a:cs typeface="Comfortaa"/>
                <a:sym typeface="Comfortaa"/>
              </a:rPr>
              <a:t> fish</a:t>
            </a:r>
            <a:r>
              <a:rPr lang="en" sz="1400">
                <a:latin typeface="Comfortaa"/>
                <a:ea typeface="Comfortaa"/>
                <a:cs typeface="Comfortaa"/>
                <a:sym typeface="Comfortaa"/>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 sz="1400">
                <a:latin typeface="Comfortaa"/>
                <a:ea typeface="Comfortaa"/>
                <a:cs typeface="Comfortaa"/>
                <a:sym typeface="Comfortaa"/>
              </a:rPr>
              <a:t>This bird’s beak is </a:t>
            </a:r>
            <a:r>
              <a:rPr lang="en" sz="1400">
                <a:solidFill>
                  <a:srgbClr val="FF0000"/>
                </a:solidFill>
                <a:latin typeface="Comfortaa"/>
                <a:ea typeface="Comfortaa"/>
                <a:cs typeface="Comfortaa"/>
                <a:sym typeface="Comfortaa"/>
              </a:rPr>
              <a:t>small</a:t>
            </a:r>
            <a:r>
              <a:rPr lang="en" sz="1400">
                <a:latin typeface="Comfortaa"/>
                <a:ea typeface="Comfortaa"/>
                <a:cs typeface="Comfortaa"/>
                <a:sym typeface="Comfortaa"/>
              </a:rPr>
              <a:t> and </a:t>
            </a:r>
            <a:r>
              <a:rPr lang="en" sz="1400">
                <a:solidFill>
                  <a:srgbClr val="FF0000"/>
                </a:solidFill>
                <a:latin typeface="Comfortaa"/>
                <a:ea typeface="Comfortaa"/>
                <a:cs typeface="Comfortaa"/>
                <a:sym typeface="Comfortaa"/>
              </a:rPr>
              <a:t>round</a:t>
            </a:r>
            <a:r>
              <a:rPr lang="en" sz="1400">
                <a:latin typeface="Comfortaa"/>
                <a:ea typeface="Comfortaa"/>
                <a:cs typeface="Comfortaa"/>
                <a:sym typeface="Comfortaa"/>
              </a:rPr>
              <a:t>. It reminds me of a </a:t>
            </a:r>
            <a:r>
              <a:rPr lang="en" sz="1400">
                <a:solidFill>
                  <a:srgbClr val="FF0000"/>
                </a:solidFill>
                <a:latin typeface="Comfortaa"/>
                <a:ea typeface="Comfortaa"/>
                <a:cs typeface="Comfortaa"/>
                <a:sym typeface="Comfortaa"/>
              </a:rPr>
              <a:t>pair of pliers</a:t>
            </a:r>
            <a:r>
              <a:rPr lang="en" sz="1400">
                <a:latin typeface="Comfortaa"/>
                <a:ea typeface="Comfortaa"/>
                <a:cs typeface="Comfortaa"/>
                <a:sym typeface="Comfortaa"/>
              </a:rPr>
              <a:t>. I think this beak helps the bird </a:t>
            </a:r>
            <a:r>
              <a:rPr lang="en" sz="1400">
                <a:solidFill>
                  <a:srgbClr val="FF0000"/>
                </a:solidFill>
                <a:latin typeface="Comfortaa"/>
                <a:ea typeface="Comfortaa"/>
                <a:cs typeface="Comfortaa"/>
                <a:sym typeface="Comfortaa"/>
              </a:rPr>
              <a:t>grab or crack things </a:t>
            </a:r>
            <a:r>
              <a:rPr lang="en" sz="1400">
                <a:latin typeface="Comfortaa"/>
                <a:ea typeface="Comfortaa"/>
                <a:cs typeface="Comfortaa"/>
                <a:sym typeface="Comfortaa"/>
              </a:rPr>
              <a:t>so I think it eats</a:t>
            </a:r>
            <a:r>
              <a:rPr lang="en" sz="1400">
                <a:solidFill>
                  <a:srgbClr val="FF0000"/>
                </a:solidFill>
                <a:latin typeface="Comfortaa"/>
                <a:ea typeface="Comfortaa"/>
                <a:cs typeface="Comfortaa"/>
                <a:sym typeface="Comfortaa"/>
              </a:rPr>
              <a:t> nuts and seeds</a:t>
            </a:r>
            <a:r>
              <a:rPr lang="en" sz="1400">
                <a:latin typeface="Comfortaa"/>
                <a:ea typeface="Comfortaa"/>
                <a:cs typeface="Comfortaa"/>
                <a:sym typeface="Comfortaa"/>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t>Bird beak #1:</a:t>
            </a:r>
            <a:endParaRPr sz="1050"/>
          </a:p>
          <a:p>
            <a:pPr indent="0" lvl="0" marL="0" rtl="0" algn="l">
              <a:spcBef>
                <a:spcPts val="0"/>
              </a:spcBef>
              <a:spcAft>
                <a:spcPts val="0"/>
              </a:spcAft>
              <a:buNone/>
            </a:pPr>
            <a:r>
              <a:rPr lang="en" sz="1050"/>
              <a:t>I am an EAGLE! I eat meat so I need a big sharp beak to tear and cut my food. </a:t>
            </a:r>
            <a:endParaRPr sz="1050"/>
          </a:p>
          <a:p>
            <a:pPr indent="0" lvl="0" marL="0" rtl="0" algn="l">
              <a:spcBef>
                <a:spcPts val="0"/>
              </a:spcBef>
              <a:spcAft>
                <a:spcPts val="0"/>
              </a:spcAft>
              <a:buNone/>
            </a:pPr>
            <a:r>
              <a:rPr lang="en" sz="1050"/>
              <a:t>Bird Beak #2:</a:t>
            </a:r>
            <a:endParaRPr sz="1050"/>
          </a:p>
          <a:p>
            <a:pPr indent="0" lvl="0" marL="0" rtl="0" algn="l">
              <a:spcBef>
                <a:spcPts val="0"/>
              </a:spcBef>
              <a:spcAft>
                <a:spcPts val="0"/>
              </a:spcAft>
              <a:buNone/>
            </a:pPr>
            <a:r>
              <a:rPr lang="en" sz="1050"/>
              <a:t>I am a HUMMINGBIRD! I drink nectar from flowers so I need a long straw-like beak for slurping!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t>Bird beak #3:</a:t>
            </a:r>
            <a:endParaRPr sz="1050"/>
          </a:p>
          <a:p>
            <a:pPr indent="0" lvl="0" marL="0" rtl="0" algn="l">
              <a:spcBef>
                <a:spcPts val="0"/>
              </a:spcBef>
              <a:spcAft>
                <a:spcPts val="0"/>
              </a:spcAft>
              <a:buNone/>
            </a:pPr>
            <a:r>
              <a:rPr lang="en" sz="1050"/>
              <a:t>I am a PELICAN! I eat fish so I need a special pouch below my beak to scoop them up in the water!</a:t>
            </a:r>
            <a:endParaRPr sz="1050"/>
          </a:p>
          <a:p>
            <a:pPr indent="0" lvl="0" marL="0" rtl="0" algn="l">
              <a:spcBef>
                <a:spcPts val="0"/>
              </a:spcBef>
              <a:spcAft>
                <a:spcPts val="0"/>
              </a:spcAft>
              <a:buNone/>
            </a:pPr>
            <a:r>
              <a:t/>
            </a:r>
            <a:endParaRPr sz="1050"/>
          </a:p>
          <a:p>
            <a:pPr indent="0" lvl="0" marL="0" rtl="0" algn="l">
              <a:spcBef>
                <a:spcPts val="0"/>
              </a:spcBef>
              <a:spcAft>
                <a:spcPts val="0"/>
              </a:spcAft>
              <a:buNone/>
            </a:pPr>
            <a:r>
              <a:rPr lang="en" sz="1050"/>
              <a:t>Bird beak #4:</a:t>
            </a:r>
            <a:endParaRPr sz="1050"/>
          </a:p>
          <a:p>
            <a:pPr indent="0" lvl="0" marL="0" rtl="0" algn="l">
              <a:spcBef>
                <a:spcPts val="0"/>
              </a:spcBef>
              <a:spcAft>
                <a:spcPts val="0"/>
              </a:spcAft>
              <a:buNone/>
            </a:pPr>
            <a:r>
              <a:rPr lang="en" sz="1050"/>
              <a:t>I am a SPARROW! I eat seeds and nuts so I need a strong beak to crack open their shells!</a:t>
            </a:r>
            <a:endParaRPr sz="105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t>What have we learned?</a:t>
            </a:r>
            <a:endParaRPr sz="1050"/>
          </a:p>
          <a:p>
            <a:pPr indent="-295275" lvl="0" marL="457200" rtl="0" algn="l">
              <a:spcBef>
                <a:spcPts val="0"/>
              </a:spcBef>
              <a:spcAft>
                <a:spcPts val="0"/>
              </a:spcAft>
              <a:buSzPts val="1050"/>
              <a:buChar char="●"/>
            </a:pPr>
            <a:r>
              <a:rPr lang="en" sz="1050"/>
              <a:t>Different beaks are adapted for eating different kinds of food! </a:t>
            </a:r>
            <a:endParaRPr sz="1050"/>
          </a:p>
          <a:p>
            <a:pPr indent="-295275" lvl="0" marL="457200" rtl="0" algn="l">
              <a:spcBef>
                <a:spcPts val="0"/>
              </a:spcBef>
              <a:spcAft>
                <a:spcPts val="0"/>
              </a:spcAft>
              <a:buSzPts val="1050"/>
              <a:buChar char="●"/>
            </a:pPr>
            <a:r>
              <a:rPr lang="en" sz="1050"/>
              <a:t>You can tell a lot about a bird by its beak shape.</a:t>
            </a:r>
            <a:endParaRPr sz="1050"/>
          </a:p>
          <a:p>
            <a:pPr indent="0" lvl="0" marL="0" rtl="0" algn="l">
              <a:spcBef>
                <a:spcPts val="0"/>
              </a:spcBef>
              <a:spcAft>
                <a:spcPts val="0"/>
              </a:spcAft>
              <a:buNone/>
            </a:pPr>
            <a:r>
              <a:rPr lang="en" sz="1050"/>
              <a:t>Try to think about other kinds of beaks, or look back at the beginning of the presentation and see if you can come up with ideas about what other kinds of birds eat!</a:t>
            </a:r>
            <a:endParaRPr sz="1050">
              <a:solidFill>
                <a:srgbClr val="351C75"/>
              </a:solidFill>
            </a:endParaRPr>
          </a:p>
          <a:p>
            <a:pPr indent="0" lvl="0" marL="457200" rtl="0" algn="l">
              <a:spcBef>
                <a:spcPts val="0"/>
              </a:spcBef>
              <a:spcAft>
                <a:spcPts val="0"/>
              </a:spcAft>
              <a:buNone/>
            </a:pPr>
            <a:r>
              <a:t/>
            </a:r>
            <a:endParaRPr sz="1050"/>
          </a:p>
          <a:p>
            <a:pPr indent="0" lvl="0" marL="0" rtl="0" algn="l">
              <a:spcBef>
                <a:spcPts val="0"/>
              </a:spcBef>
              <a:spcAft>
                <a:spcPts val="0"/>
              </a:spcAft>
              <a:buNone/>
            </a:pPr>
            <a:r>
              <a:t/>
            </a:r>
            <a:endParaRPr sz="105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Today we are going to be thinking about how birds eat and how they are able to survive by getting food in the wild!</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2400"/>
              <a:buFont typeface="Arial"/>
              <a:buNone/>
            </a:pPr>
            <a:r>
              <a:rPr lang="en" sz="2400">
                <a:latin typeface="Comfortaa"/>
                <a:ea typeface="Comfortaa"/>
                <a:cs typeface="Comfortaa"/>
                <a:sym typeface="Comfortaa"/>
              </a:rPr>
              <a:t>Did you know that birds don’t have teeth to chew their food like we do?! So how do you think they eat food?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Birds have a special body part to help them eat.</a:t>
            </a:r>
            <a:endParaRPr/>
          </a:p>
          <a:p>
            <a:pPr indent="0" lvl="0" marL="0" rtl="0" algn="l">
              <a:lnSpc>
                <a:spcPct val="100000"/>
              </a:lnSpc>
              <a:spcBef>
                <a:spcPts val="0"/>
              </a:spcBef>
              <a:spcAft>
                <a:spcPts val="0"/>
              </a:spcAft>
              <a:buNone/>
            </a:pPr>
            <a:r>
              <a:rPr lang="en"/>
              <a:t>Do you know what this part of a bird is called?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Look at the picture below. What do you notice about the beaks of these birds? </a:t>
            </a:r>
            <a:endParaRPr/>
          </a:p>
          <a:p>
            <a:pPr indent="0" lvl="0" marL="0" rtl="0" algn="l">
              <a:spcBef>
                <a:spcPts val="0"/>
              </a:spcBef>
              <a:spcAft>
                <a:spcPts val="0"/>
              </a:spcAft>
              <a:buNone/>
            </a:pPr>
            <a:r>
              <a:rPr lang="en"/>
              <a:t>I notice that each bird has a beak, but they all look different from each other!</a:t>
            </a:r>
            <a:endParaRPr/>
          </a:p>
          <a:p>
            <a:pPr indent="0" lvl="0" marL="0" rtl="0" algn="l">
              <a:spcBef>
                <a:spcPts val="0"/>
              </a:spcBef>
              <a:spcAft>
                <a:spcPts val="0"/>
              </a:spcAft>
              <a:buNone/>
            </a:pPr>
            <a:r>
              <a:rPr lang="en"/>
              <a:t>Bird’s beaks are shaped differently depending on the type of food they eat!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 sz="1400">
                <a:latin typeface="Comfortaa"/>
                <a:ea typeface="Comfortaa"/>
                <a:cs typeface="Comfortaa"/>
                <a:sym typeface="Comfortaa"/>
              </a:rPr>
              <a:t>I notice that this birds beak is </a:t>
            </a:r>
            <a:r>
              <a:rPr lang="en" sz="1400">
                <a:solidFill>
                  <a:srgbClr val="FF0000"/>
                </a:solidFill>
                <a:latin typeface="Comfortaa"/>
                <a:ea typeface="Comfortaa"/>
                <a:cs typeface="Comfortaa"/>
                <a:sym typeface="Comfortaa"/>
              </a:rPr>
              <a:t>small</a:t>
            </a:r>
            <a:r>
              <a:rPr lang="en" sz="1400">
                <a:latin typeface="Comfortaa"/>
                <a:ea typeface="Comfortaa"/>
                <a:cs typeface="Comfortaa"/>
                <a:sym typeface="Comfortaa"/>
              </a:rPr>
              <a:t> and </a:t>
            </a:r>
            <a:r>
              <a:rPr lang="en" sz="1400">
                <a:solidFill>
                  <a:srgbClr val="FF0000"/>
                </a:solidFill>
                <a:latin typeface="Comfortaa"/>
                <a:ea typeface="Comfortaa"/>
                <a:cs typeface="Comfortaa"/>
                <a:sym typeface="Comfortaa"/>
              </a:rPr>
              <a:t>open </a:t>
            </a:r>
            <a:endParaRPr sz="1400">
              <a:solidFill>
                <a:srgbClr val="FF0000"/>
              </a:solidFill>
              <a:latin typeface="Comfortaa"/>
              <a:ea typeface="Comfortaa"/>
              <a:cs typeface="Comfortaa"/>
              <a:sym typeface="Comfortaa"/>
            </a:endParaRPr>
          </a:p>
          <a:p>
            <a:pPr indent="0" lvl="0" marL="0" rtl="0" algn="l">
              <a:spcBef>
                <a:spcPts val="0"/>
              </a:spcBef>
              <a:spcAft>
                <a:spcPts val="0"/>
              </a:spcAft>
              <a:buClr>
                <a:srgbClr val="000000"/>
              </a:buClr>
              <a:buSzPts val="1400"/>
              <a:buFont typeface="Arial"/>
              <a:buNone/>
            </a:pPr>
            <a:r>
              <a:rPr lang="en" sz="1400">
                <a:solidFill>
                  <a:srgbClr val="FF0000"/>
                </a:solidFill>
                <a:latin typeface="Comfortaa"/>
                <a:ea typeface="Comfortaa"/>
                <a:cs typeface="Comfortaa"/>
                <a:sym typeface="Comfortaa"/>
              </a:rPr>
              <a:t>very wide</a:t>
            </a:r>
            <a:r>
              <a:rPr lang="en" sz="1400">
                <a:latin typeface="Comfortaa"/>
                <a:ea typeface="Comfortaa"/>
                <a:cs typeface="Comfortaa"/>
                <a:sym typeface="Comfortaa"/>
              </a:rPr>
              <a:t>. It reminds me of </a:t>
            </a:r>
            <a:r>
              <a:rPr lang="en" sz="1400">
                <a:solidFill>
                  <a:srgbClr val="FF0000"/>
                </a:solidFill>
                <a:latin typeface="Comfortaa"/>
                <a:ea typeface="Comfortaa"/>
                <a:cs typeface="Comfortaa"/>
                <a:sym typeface="Comfortaa"/>
              </a:rPr>
              <a:t>a net</a:t>
            </a:r>
            <a:r>
              <a:rPr lang="en" sz="1400">
                <a:latin typeface="Comfortaa"/>
                <a:ea typeface="Comfortaa"/>
                <a:cs typeface="Comfortaa"/>
                <a:sym typeface="Comfortaa"/>
              </a:rPr>
              <a:t>. I think this beak helps the bird </a:t>
            </a:r>
            <a:r>
              <a:rPr lang="en" sz="1400">
                <a:solidFill>
                  <a:srgbClr val="FF0000"/>
                </a:solidFill>
                <a:latin typeface="Comfortaa"/>
                <a:ea typeface="Comfortaa"/>
                <a:cs typeface="Comfortaa"/>
                <a:sym typeface="Comfortaa"/>
              </a:rPr>
              <a:t>catch things</a:t>
            </a:r>
            <a:r>
              <a:rPr lang="en" sz="1400">
                <a:latin typeface="Comfortaa"/>
                <a:ea typeface="Comfortaa"/>
                <a:cs typeface="Comfortaa"/>
                <a:sym typeface="Comfortaa"/>
              </a:rPr>
              <a:t> so I think it eats</a:t>
            </a:r>
            <a:r>
              <a:rPr lang="en" sz="1400">
                <a:solidFill>
                  <a:srgbClr val="FF0000"/>
                </a:solidFill>
                <a:latin typeface="Comfortaa"/>
                <a:ea typeface="Comfortaa"/>
                <a:cs typeface="Comfortaa"/>
                <a:sym typeface="Comfortaa"/>
              </a:rPr>
              <a:t> insects</a:t>
            </a:r>
            <a:r>
              <a:rPr lang="en" sz="1400">
                <a:latin typeface="Comfortaa"/>
                <a:ea typeface="Comfortaa"/>
                <a:cs typeface="Comfortaa"/>
                <a:sym typeface="Comfortaa"/>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 sz="1400">
                <a:latin typeface="Comfortaa"/>
                <a:ea typeface="Comfortaa"/>
                <a:cs typeface="Comfortaa"/>
                <a:sym typeface="Comfortaa"/>
              </a:rPr>
              <a:t>I notice that this bird’s beak is </a:t>
            </a:r>
            <a:r>
              <a:rPr b="1" lang="en" sz="1400">
                <a:solidFill>
                  <a:srgbClr val="FF0000"/>
                </a:solidFill>
                <a:latin typeface="Comfortaa"/>
                <a:ea typeface="Comfortaa"/>
                <a:cs typeface="Comfortaa"/>
                <a:sym typeface="Comfortaa"/>
              </a:rPr>
              <a:t>big</a:t>
            </a:r>
            <a:r>
              <a:rPr lang="en" sz="1400">
                <a:latin typeface="Comfortaa"/>
                <a:ea typeface="Comfortaa"/>
                <a:cs typeface="Comfortaa"/>
                <a:sym typeface="Comfortaa"/>
              </a:rPr>
              <a:t> and </a:t>
            </a:r>
            <a:r>
              <a:rPr b="1" lang="en" sz="1400">
                <a:solidFill>
                  <a:srgbClr val="FF0000"/>
                </a:solidFill>
                <a:latin typeface="Comfortaa"/>
                <a:ea typeface="Comfortaa"/>
                <a:cs typeface="Comfortaa"/>
                <a:sym typeface="Comfortaa"/>
              </a:rPr>
              <a:t>pointy</a:t>
            </a:r>
            <a:r>
              <a:rPr lang="en" sz="1400">
                <a:latin typeface="Comfortaa"/>
                <a:ea typeface="Comfortaa"/>
                <a:cs typeface="Comfortaa"/>
                <a:sym typeface="Comfortaa"/>
              </a:rPr>
              <a:t>. It reminds me of a </a:t>
            </a:r>
            <a:r>
              <a:rPr b="1" lang="en" sz="1400">
                <a:solidFill>
                  <a:srgbClr val="FF0000"/>
                </a:solidFill>
                <a:latin typeface="Comfortaa"/>
                <a:ea typeface="Comfortaa"/>
                <a:cs typeface="Comfortaa"/>
                <a:sym typeface="Comfortaa"/>
              </a:rPr>
              <a:t>hook</a:t>
            </a:r>
            <a:r>
              <a:rPr lang="en" sz="1400">
                <a:latin typeface="Comfortaa"/>
                <a:ea typeface="Comfortaa"/>
                <a:cs typeface="Comfortaa"/>
                <a:sym typeface="Comfortaa"/>
              </a:rPr>
              <a:t>. I think this beak helps the bird </a:t>
            </a:r>
            <a:r>
              <a:rPr b="1" lang="en" sz="1400">
                <a:solidFill>
                  <a:srgbClr val="FF0000"/>
                </a:solidFill>
                <a:latin typeface="Comfortaa"/>
                <a:ea typeface="Comfortaa"/>
                <a:cs typeface="Comfortaa"/>
                <a:sym typeface="Comfortaa"/>
              </a:rPr>
              <a:t>grab and</a:t>
            </a:r>
            <a:r>
              <a:rPr lang="en" sz="1400">
                <a:latin typeface="Comfortaa"/>
                <a:ea typeface="Comfortaa"/>
                <a:cs typeface="Comfortaa"/>
                <a:sym typeface="Comfortaa"/>
              </a:rPr>
              <a:t> </a:t>
            </a:r>
            <a:r>
              <a:rPr b="1" lang="en" sz="1400">
                <a:solidFill>
                  <a:srgbClr val="FF0000"/>
                </a:solidFill>
                <a:latin typeface="Comfortaa"/>
                <a:ea typeface="Comfortaa"/>
                <a:cs typeface="Comfortaa"/>
                <a:sym typeface="Comfortaa"/>
              </a:rPr>
              <a:t>tear food </a:t>
            </a:r>
            <a:r>
              <a:rPr lang="en" sz="1400">
                <a:latin typeface="Comfortaa"/>
                <a:ea typeface="Comfortaa"/>
                <a:cs typeface="Comfortaa"/>
                <a:sym typeface="Comfortaa"/>
              </a:rPr>
              <a:t>so I think it eats</a:t>
            </a:r>
            <a:r>
              <a:rPr b="1" lang="en" sz="1400">
                <a:solidFill>
                  <a:srgbClr val="FF0000"/>
                </a:solidFill>
                <a:latin typeface="Comfortaa"/>
                <a:ea typeface="Comfortaa"/>
                <a:cs typeface="Comfortaa"/>
                <a:sym typeface="Comfortaa"/>
              </a:rPr>
              <a:t> meat</a:t>
            </a:r>
            <a:r>
              <a:rPr lang="en" sz="1400">
                <a:latin typeface="Comfortaa"/>
                <a:ea typeface="Comfortaa"/>
                <a:cs typeface="Comfortaa"/>
                <a:sym typeface="Comfortaa"/>
              </a:rPr>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1"/>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2"/>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50" name="Google Shape;50;p12"/>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lnSpc>
                <a:spcPct val="115000"/>
              </a:lnSpc>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lnSpc>
                <a:spcPct val="115000"/>
              </a:lnSpc>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lnSpc>
                <a:spcPct val="115000"/>
              </a:lnSpc>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lnSpc>
                <a:spcPct val="115000"/>
              </a:lnSpc>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lnSpc>
                <a:spcPct val="115000"/>
              </a:lnSpc>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lnSpc>
                <a:spcPct val="115000"/>
              </a:lnSpc>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lnSpc>
                <a:spcPct val="115000"/>
              </a:lnSpc>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lnSpc>
                <a:spcPct val="115000"/>
              </a:lnSpc>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51" name="Google Shape;5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4" name="Shape 14"/>
        <p:cNvGrpSpPr/>
        <p:nvPr/>
      </p:nvGrpSpPr>
      <p:grpSpPr>
        <a:xfrm>
          <a:off x="0" y="0"/>
          <a:ext cx="0" cy="0"/>
          <a:chOff x="0" y="0"/>
          <a:chExt cx="0" cy="0"/>
        </a:xfrm>
      </p:grpSpPr>
      <p:sp>
        <p:nvSpPr>
          <p:cNvPr id="15" name="Google Shape;15;p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6" name="Google Shape;16;p3"/>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 name="Google Shape;1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8" name="Shape 18"/>
        <p:cNvGrpSpPr/>
        <p:nvPr/>
      </p:nvGrpSpPr>
      <p:grpSpPr>
        <a:xfrm>
          <a:off x="0" y="0"/>
          <a:ext cx="0" cy="0"/>
          <a:chOff x="0" y="0"/>
          <a:chExt cx="0" cy="0"/>
        </a:xfrm>
      </p:grpSpPr>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20" name="Shape 20"/>
        <p:cNvGrpSpPr/>
        <p:nvPr/>
      </p:nvGrpSpPr>
      <p:grpSpPr>
        <a:xfrm>
          <a:off x="0" y="0"/>
          <a:ext cx="0" cy="0"/>
          <a:chOff x="0" y="0"/>
          <a:chExt cx="0" cy="0"/>
        </a:xfrm>
      </p:grpSpPr>
      <p:sp>
        <p:nvSpPr>
          <p:cNvPr id="21" name="Google Shape;21;p5"/>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2" name="Google Shape;2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5" name="Google Shape;25;p6"/>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6"/>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7"/>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30" name="Google Shape;30;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p:txBody>
      </p:sp>
      <p:sp>
        <p:nvSpPr>
          <p:cNvPr id="33" name="Google Shape;33;p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5" name="Shape 35"/>
        <p:cNvGrpSpPr/>
        <p:nvPr/>
      </p:nvGrpSpPr>
      <p:grpSpPr>
        <a:xfrm>
          <a:off x="0" y="0"/>
          <a:ext cx="0" cy="0"/>
          <a:chOff x="0" y="0"/>
          <a:chExt cx="0" cy="0"/>
        </a:xfrm>
      </p:grpSpPr>
      <p:sp>
        <p:nvSpPr>
          <p:cNvPr id="36" name="Google Shape;36;p9"/>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
        <p:nvSpPr>
          <p:cNvPr id="37" name="Google Shape;37;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10"/>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 name="Google Shape;40;p10"/>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41" name="Google Shape;41;p10"/>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42" name="Google Shape;42;p10"/>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3" name="Google Shape;43;p1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algn="l">
              <a:lnSpc>
                <a:spcPct val="115000"/>
              </a:lnSpc>
              <a:spcBef>
                <a:spcPts val="1600"/>
              </a:spcBef>
              <a:spcAft>
                <a:spcPts val="0"/>
              </a:spcAft>
              <a:buClr>
                <a:schemeClr val="accent1"/>
              </a:buClr>
              <a:buSzPts val="1400"/>
              <a:buChar char="○"/>
              <a:defRPr>
                <a:solidFill>
                  <a:schemeClr val="accent1"/>
                </a:solidFill>
                <a:highlight>
                  <a:schemeClr val="lt1"/>
                </a:highlight>
              </a:defRPr>
            </a:lvl2pPr>
            <a:lvl3pPr indent="-317500" lvl="2" marL="1371600" algn="l">
              <a:lnSpc>
                <a:spcPct val="115000"/>
              </a:lnSpc>
              <a:spcBef>
                <a:spcPts val="1600"/>
              </a:spcBef>
              <a:spcAft>
                <a:spcPts val="0"/>
              </a:spcAft>
              <a:buClr>
                <a:schemeClr val="accent1"/>
              </a:buClr>
              <a:buSzPts val="1400"/>
              <a:buChar char="■"/>
              <a:defRPr>
                <a:solidFill>
                  <a:schemeClr val="accent1"/>
                </a:solidFill>
                <a:highlight>
                  <a:schemeClr val="lt1"/>
                </a:highlight>
              </a:defRPr>
            </a:lvl3pPr>
            <a:lvl4pPr indent="-317500" lvl="3" marL="1828800" algn="l">
              <a:lnSpc>
                <a:spcPct val="115000"/>
              </a:lnSpc>
              <a:spcBef>
                <a:spcPts val="1600"/>
              </a:spcBef>
              <a:spcAft>
                <a:spcPts val="0"/>
              </a:spcAft>
              <a:buClr>
                <a:schemeClr val="accent1"/>
              </a:buClr>
              <a:buSzPts val="1400"/>
              <a:buChar char="●"/>
              <a:defRPr>
                <a:solidFill>
                  <a:schemeClr val="accent1"/>
                </a:solidFill>
                <a:highlight>
                  <a:schemeClr val="lt1"/>
                </a:highlight>
              </a:defRPr>
            </a:lvl4pPr>
            <a:lvl5pPr indent="-317500" lvl="4" marL="2286000" algn="l">
              <a:lnSpc>
                <a:spcPct val="115000"/>
              </a:lnSpc>
              <a:spcBef>
                <a:spcPts val="1600"/>
              </a:spcBef>
              <a:spcAft>
                <a:spcPts val="0"/>
              </a:spcAft>
              <a:buClr>
                <a:schemeClr val="accent1"/>
              </a:buClr>
              <a:buSzPts val="1400"/>
              <a:buChar char="○"/>
              <a:defRPr>
                <a:solidFill>
                  <a:schemeClr val="accent1"/>
                </a:solidFill>
                <a:highlight>
                  <a:schemeClr val="lt1"/>
                </a:highlight>
              </a:defRPr>
            </a:lvl5pPr>
            <a:lvl6pPr indent="-317500" lvl="5" marL="2743200" algn="l">
              <a:lnSpc>
                <a:spcPct val="115000"/>
              </a:lnSpc>
              <a:spcBef>
                <a:spcPts val="1600"/>
              </a:spcBef>
              <a:spcAft>
                <a:spcPts val="0"/>
              </a:spcAft>
              <a:buClr>
                <a:schemeClr val="accent1"/>
              </a:buClr>
              <a:buSzPts val="1400"/>
              <a:buChar char="■"/>
              <a:defRPr>
                <a:solidFill>
                  <a:schemeClr val="accent1"/>
                </a:solidFill>
                <a:highlight>
                  <a:schemeClr val="lt1"/>
                </a:highlight>
              </a:defRPr>
            </a:lvl6pPr>
            <a:lvl7pPr indent="-317500" lvl="6" marL="3200400" algn="l">
              <a:lnSpc>
                <a:spcPct val="115000"/>
              </a:lnSpc>
              <a:spcBef>
                <a:spcPts val="1600"/>
              </a:spcBef>
              <a:spcAft>
                <a:spcPts val="0"/>
              </a:spcAft>
              <a:buClr>
                <a:schemeClr val="accent1"/>
              </a:buClr>
              <a:buSzPts val="1400"/>
              <a:buChar char="●"/>
              <a:defRPr>
                <a:solidFill>
                  <a:schemeClr val="accent1"/>
                </a:solidFill>
                <a:highlight>
                  <a:schemeClr val="lt1"/>
                </a:highlight>
              </a:defRPr>
            </a:lvl7pPr>
            <a:lvl8pPr indent="-317500" lvl="7" marL="3657600" algn="l">
              <a:lnSpc>
                <a:spcPct val="115000"/>
              </a:lnSpc>
              <a:spcBef>
                <a:spcPts val="1600"/>
              </a:spcBef>
              <a:spcAft>
                <a:spcPts val="0"/>
              </a:spcAft>
              <a:buClr>
                <a:schemeClr val="accent1"/>
              </a:buClr>
              <a:buSzPts val="1400"/>
              <a:buChar char="○"/>
              <a:defRPr>
                <a:solidFill>
                  <a:schemeClr val="accent1"/>
                </a:solidFill>
                <a:highlight>
                  <a:schemeClr val="lt1"/>
                </a:highlight>
              </a:defRPr>
            </a:lvl8pPr>
            <a:lvl9pPr indent="-317500" lvl="8" marL="4114800" algn="l">
              <a:lnSpc>
                <a:spcPct val="115000"/>
              </a:lnSpc>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4" name="Google Shape;4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1600"/>
              </a:spcBef>
              <a:spcAft>
                <a:spcPts val="160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12.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17.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5.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0"/>
              <a:buNone/>
            </a:pPr>
            <a:r>
              <a:rPr lang="en"/>
              <a:t>picos de aves!</a:t>
            </a:r>
            <a:endParaRPr/>
          </a:p>
        </p:txBody>
      </p:sp>
      <p:pic>
        <p:nvPicPr>
          <p:cNvPr id="57" name="Google Shape;57;p13"/>
          <p:cNvPicPr preferRelativeResize="0"/>
          <p:nvPr/>
        </p:nvPicPr>
        <p:blipFill rotWithShape="1">
          <a:blip r:embed="rId3">
            <a:alphaModFix/>
          </a:blip>
          <a:srcRect b="23079" l="0" r="0" t="20876"/>
          <a:stretch/>
        </p:blipFill>
        <p:spPr>
          <a:xfrm>
            <a:off x="3660924" y="3949475"/>
            <a:ext cx="1865675" cy="77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2E9"/>
        </a:solidFill>
      </p:bgPr>
    </p:bg>
    <p:spTree>
      <p:nvGrpSpPr>
        <p:cNvPr id="141" name="Shape 141"/>
        <p:cNvGrpSpPr/>
        <p:nvPr/>
      </p:nvGrpSpPr>
      <p:grpSpPr>
        <a:xfrm>
          <a:off x="0" y="0"/>
          <a:ext cx="0" cy="0"/>
          <a:chOff x="0" y="0"/>
          <a:chExt cx="0" cy="0"/>
        </a:xfrm>
      </p:grpSpPr>
      <p:sp>
        <p:nvSpPr>
          <p:cNvPr id="142" name="Google Shape;142;p22"/>
          <p:cNvSpPr txBox="1"/>
          <p:nvPr/>
        </p:nvSpPr>
        <p:spPr>
          <a:xfrm>
            <a:off x="214275" y="167025"/>
            <a:ext cx="4441800" cy="51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lang="en" sz="3000">
                <a:latin typeface="Comfortaa"/>
                <a:ea typeface="Comfortaa"/>
                <a:cs typeface="Comfortaa"/>
                <a:sym typeface="Comfortaa"/>
              </a:rPr>
              <a:t>Pico 2: </a:t>
            </a:r>
            <a:endParaRPr b="0" i="0" sz="3000" u="none" cap="none" strike="noStrike">
              <a:solidFill>
                <a:srgbClr val="000000"/>
              </a:solidFill>
              <a:latin typeface="Comfortaa"/>
              <a:ea typeface="Comfortaa"/>
              <a:cs typeface="Comfortaa"/>
              <a:sym typeface="Comfortaa"/>
            </a:endParaRPr>
          </a:p>
        </p:txBody>
      </p:sp>
      <p:pic>
        <p:nvPicPr>
          <p:cNvPr id="143" name="Google Shape;143;p22"/>
          <p:cNvPicPr preferRelativeResize="0"/>
          <p:nvPr/>
        </p:nvPicPr>
        <p:blipFill rotWithShape="1">
          <a:blip r:embed="rId3">
            <a:alphaModFix/>
          </a:blip>
          <a:srcRect b="59968" l="46168" r="14491" t="1312"/>
          <a:stretch/>
        </p:blipFill>
        <p:spPr>
          <a:xfrm>
            <a:off x="65164" y="1286425"/>
            <a:ext cx="4740024" cy="2668149"/>
          </a:xfrm>
          <a:prstGeom prst="rect">
            <a:avLst/>
          </a:prstGeom>
          <a:noFill/>
          <a:ln>
            <a:noFill/>
          </a:ln>
        </p:spPr>
      </p:pic>
      <p:sp>
        <p:nvSpPr>
          <p:cNvPr id="144" name="Google Shape;144;p22"/>
          <p:cNvSpPr txBox="1"/>
          <p:nvPr/>
        </p:nvSpPr>
        <p:spPr>
          <a:xfrm>
            <a:off x="5919000" y="2626600"/>
            <a:ext cx="3225000" cy="143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Source Code Pro"/>
                <a:ea typeface="Source Code Pro"/>
                <a:cs typeface="Source Code Pro"/>
                <a:sym typeface="Source Code Pro"/>
              </a:rPr>
              <a:t>Noté que este pico es muy </a:t>
            </a:r>
            <a:r>
              <a:rPr lang="en">
                <a:solidFill>
                  <a:srgbClr val="FF0000"/>
                </a:solidFill>
                <a:latin typeface="Source Code Pro"/>
                <a:ea typeface="Source Code Pro"/>
                <a:cs typeface="Source Code Pro"/>
                <a:sym typeface="Source Code Pro"/>
              </a:rPr>
              <a:t>largo y delgado</a:t>
            </a:r>
            <a:r>
              <a:rPr lang="en">
                <a:latin typeface="Source Code Pro"/>
                <a:ea typeface="Source Code Pro"/>
                <a:cs typeface="Source Code Pro"/>
                <a:sym typeface="Source Code Pro"/>
              </a:rPr>
              <a:t>. Me recuerda a un </a:t>
            </a:r>
            <a:r>
              <a:rPr lang="en">
                <a:solidFill>
                  <a:srgbClr val="FF0000"/>
                </a:solidFill>
                <a:latin typeface="Source Code Pro"/>
                <a:ea typeface="Source Code Pro"/>
                <a:cs typeface="Source Code Pro"/>
                <a:sym typeface="Source Code Pro"/>
              </a:rPr>
              <a:t>popote</a:t>
            </a:r>
            <a:r>
              <a:rPr lang="en">
                <a:latin typeface="Source Code Pro"/>
                <a:ea typeface="Source Code Pro"/>
                <a:cs typeface="Source Code Pro"/>
                <a:sym typeface="Source Code Pro"/>
              </a:rPr>
              <a:t>. ¡Creo que este pico ayuda al pájaro a </a:t>
            </a:r>
            <a:r>
              <a:rPr lang="en">
                <a:solidFill>
                  <a:srgbClr val="FF0000"/>
                </a:solidFill>
                <a:latin typeface="Source Code Pro"/>
                <a:ea typeface="Source Code Pro"/>
                <a:cs typeface="Source Code Pro"/>
                <a:sym typeface="Source Code Pro"/>
              </a:rPr>
              <a:t>sorber</a:t>
            </a:r>
            <a:r>
              <a:rPr lang="en">
                <a:latin typeface="Source Code Pro"/>
                <a:ea typeface="Source Code Pro"/>
                <a:cs typeface="Source Code Pro"/>
                <a:sym typeface="Source Code Pro"/>
              </a:rPr>
              <a:t>, así que creo que come </a:t>
            </a:r>
            <a:r>
              <a:rPr lang="en">
                <a:solidFill>
                  <a:srgbClr val="FF0000"/>
                </a:solidFill>
                <a:latin typeface="Source Code Pro"/>
                <a:ea typeface="Source Code Pro"/>
                <a:cs typeface="Source Code Pro"/>
                <a:sym typeface="Source Code Pro"/>
              </a:rPr>
              <a:t>néctar</a:t>
            </a:r>
            <a:r>
              <a:rPr lang="en">
                <a:latin typeface="Source Code Pro"/>
                <a:ea typeface="Source Code Pro"/>
                <a:cs typeface="Source Code Pro"/>
                <a:sym typeface="Source Code Pro"/>
              </a:rPr>
              <a:t>!</a:t>
            </a:r>
            <a:endParaRPr>
              <a:latin typeface="Source Code Pro"/>
              <a:ea typeface="Source Code Pro"/>
              <a:cs typeface="Source Code Pro"/>
              <a:sym typeface="Source Code Pro"/>
            </a:endParaRPr>
          </a:p>
          <a:p>
            <a:pPr indent="0" lvl="0" marL="0" marR="0" rtl="0" algn="l">
              <a:lnSpc>
                <a:spcPct val="100000"/>
              </a:lnSpc>
              <a:spcBef>
                <a:spcPts val="0"/>
              </a:spcBef>
              <a:spcAft>
                <a:spcPts val="0"/>
              </a:spcAft>
              <a:buNone/>
            </a:pPr>
            <a:r>
              <a:t/>
            </a:r>
            <a:endParaRPr>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1400"/>
              <a:buFont typeface="Arial"/>
              <a:buNone/>
            </a:pPr>
            <a:r>
              <a:t/>
            </a:r>
            <a:endParaRPr>
              <a:latin typeface="Source Code Pro"/>
              <a:ea typeface="Source Code Pro"/>
              <a:cs typeface="Source Code Pro"/>
              <a:sym typeface="Source Code Pro"/>
            </a:endParaRPr>
          </a:p>
        </p:txBody>
      </p:sp>
      <p:sp>
        <p:nvSpPr>
          <p:cNvPr id="145" name="Google Shape;145;p22"/>
          <p:cNvSpPr txBox="1"/>
          <p:nvPr/>
        </p:nvSpPr>
        <p:spPr>
          <a:xfrm>
            <a:off x="5356500" y="269925"/>
            <a:ext cx="3785400" cy="19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Comfortaa"/>
                <a:ea typeface="Comfortaa"/>
                <a:cs typeface="Comfortaa"/>
                <a:sym typeface="Comfortaa"/>
              </a:rPr>
              <a:t>Noto que el pico de este pájaro es ____________ y ​​___________. Me recuerda a 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 </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Creo que este pico ayuda al pájaro (A) _________________________, así que creo que come (B) ______________________.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a:latin typeface="Comfortaa"/>
              <a:ea typeface="Comfortaa"/>
              <a:cs typeface="Comfortaa"/>
              <a:sym typeface="Comfortaa"/>
            </a:endParaRPr>
          </a:p>
        </p:txBody>
      </p:sp>
      <p:sp>
        <p:nvSpPr>
          <p:cNvPr id="146" name="Google Shape;146;p22"/>
          <p:cNvSpPr/>
          <p:nvPr/>
        </p:nvSpPr>
        <p:spPr>
          <a:xfrm>
            <a:off x="3199400" y="2035500"/>
            <a:ext cx="3315300" cy="2472300"/>
          </a:xfrm>
          <a:prstGeom prst="wedgeEllipseCallout">
            <a:avLst>
              <a:gd fmla="val -20833" name="adj1"/>
              <a:gd fmla="val 625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7" name="Google Shape;147;p22"/>
          <p:cNvPicPr preferRelativeResize="0"/>
          <p:nvPr/>
        </p:nvPicPr>
        <p:blipFill rotWithShape="1">
          <a:blip r:embed="rId4">
            <a:alphaModFix/>
          </a:blip>
          <a:srcRect b="0" l="0" r="0" t="0"/>
          <a:stretch/>
        </p:blipFill>
        <p:spPr>
          <a:xfrm>
            <a:off x="4805194" y="3544844"/>
            <a:ext cx="955600" cy="1436011"/>
          </a:xfrm>
          <a:prstGeom prst="rect">
            <a:avLst/>
          </a:prstGeom>
          <a:noFill/>
          <a:ln>
            <a:noFill/>
          </a:ln>
        </p:spPr>
      </p:pic>
      <p:pic>
        <p:nvPicPr>
          <p:cNvPr id="148" name="Google Shape;148;p22"/>
          <p:cNvPicPr preferRelativeResize="0"/>
          <p:nvPr/>
        </p:nvPicPr>
        <p:blipFill rotWithShape="1">
          <a:blip r:embed="rId5">
            <a:alphaModFix/>
          </a:blip>
          <a:srcRect b="0" l="0" r="0" t="0"/>
          <a:stretch/>
        </p:blipFill>
        <p:spPr>
          <a:xfrm>
            <a:off x="7413400" y="4071472"/>
            <a:ext cx="1539222" cy="10262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52" name="Shape 152"/>
        <p:cNvGrpSpPr/>
        <p:nvPr/>
      </p:nvGrpSpPr>
      <p:grpSpPr>
        <a:xfrm>
          <a:off x="0" y="0"/>
          <a:ext cx="0" cy="0"/>
          <a:chOff x="0" y="0"/>
          <a:chExt cx="0" cy="0"/>
        </a:xfrm>
      </p:grpSpPr>
      <p:pic>
        <p:nvPicPr>
          <p:cNvPr id="153" name="Google Shape;153;p23"/>
          <p:cNvPicPr preferRelativeResize="0"/>
          <p:nvPr/>
        </p:nvPicPr>
        <p:blipFill rotWithShape="1">
          <a:blip r:embed="rId3">
            <a:alphaModFix/>
          </a:blip>
          <a:srcRect b="0" l="0" r="0" t="0"/>
          <a:stretch/>
        </p:blipFill>
        <p:spPr>
          <a:xfrm>
            <a:off x="136900" y="888275"/>
            <a:ext cx="5122450" cy="3439973"/>
          </a:xfrm>
          <a:prstGeom prst="rect">
            <a:avLst/>
          </a:prstGeom>
          <a:noFill/>
          <a:ln>
            <a:noFill/>
          </a:ln>
        </p:spPr>
      </p:pic>
      <p:sp>
        <p:nvSpPr>
          <p:cNvPr id="154" name="Google Shape;154;p23"/>
          <p:cNvSpPr txBox="1"/>
          <p:nvPr/>
        </p:nvSpPr>
        <p:spPr>
          <a:xfrm>
            <a:off x="136900" y="90875"/>
            <a:ext cx="4461900" cy="5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lang="en" sz="3000">
                <a:latin typeface="Comfortaa"/>
                <a:ea typeface="Comfortaa"/>
                <a:cs typeface="Comfortaa"/>
                <a:sym typeface="Comfortaa"/>
              </a:rPr>
              <a:t>Pico 3: </a:t>
            </a:r>
            <a:endParaRPr b="0" i="0" sz="3000" u="none" cap="none" strike="noStrike">
              <a:solidFill>
                <a:srgbClr val="000000"/>
              </a:solidFill>
              <a:latin typeface="Comfortaa"/>
              <a:ea typeface="Comfortaa"/>
              <a:cs typeface="Comfortaa"/>
              <a:sym typeface="Comfortaa"/>
            </a:endParaRPr>
          </a:p>
        </p:txBody>
      </p:sp>
      <p:sp>
        <p:nvSpPr>
          <p:cNvPr id="155" name="Google Shape;155;p23"/>
          <p:cNvSpPr txBox="1"/>
          <p:nvPr/>
        </p:nvSpPr>
        <p:spPr>
          <a:xfrm>
            <a:off x="5990550" y="2348790"/>
            <a:ext cx="2927100" cy="122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Comfortaa"/>
                <a:ea typeface="Comfortaa"/>
                <a:cs typeface="Comfortaa"/>
                <a:sym typeface="Comfortaa"/>
              </a:rPr>
              <a:t>El pico de este pájaro es </a:t>
            </a:r>
            <a:r>
              <a:rPr lang="en">
                <a:solidFill>
                  <a:srgbClr val="FF0000"/>
                </a:solidFill>
                <a:latin typeface="Comfortaa"/>
                <a:ea typeface="Comfortaa"/>
                <a:cs typeface="Comfortaa"/>
                <a:sym typeface="Comfortaa"/>
              </a:rPr>
              <a:t>grande</a:t>
            </a:r>
            <a:r>
              <a:rPr lang="en">
                <a:latin typeface="Comfortaa"/>
                <a:ea typeface="Comfortaa"/>
                <a:cs typeface="Comfortaa"/>
                <a:sym typeface="Comfortaa"/>
              </a:rPr>
              <a:t> y </a:t>
            </a:r>
            <a:r>
              <a:rPr lang="en">
                <a:solidFill>
                  <a:srgbClr val="FF0000"/>
                </a:solidFill>
                <a:latin typeface="Comfortaa"/>
                <a:ea typeface="Comfortaa"/>
                <a:cs typeface="Comfortaa"/>
                <a:sym typeface="Comfortaa"/>
              </a:rPr>
              <a:t>largo</a:t>
            </a:r>
            <a:r>
              <a:rPr lang="en">
                <a:latin typeface="Comfortaa"/>
                <a:ea typeface="Comfortaa"/>
                <a:cs typeface="Comfortaa"/>
                <a:sym typeface="Comfortaa"/>
              </a:rPr>
              <a:t>. Me recuerda a una </a:t>
            </a:r>
            <a:r>
              <a:rPr lang="en">
                <a:solidFill>
                  <a:srgbClr val="FF0000"/>
                </a:solidFill>
                <a:latin typeface="Comfortaa"/>
                <a:ea typeface="Comfortaa"/>
                <a:cs typeface="Comfortaa"/>
                <a:sym typeface="Comfortaa"/>
              </a:rPr>
              <a:t>cubeta</a:t>
            </a:r>
            <a:r>
              <a:rPr lang="en">
                <a:latin typeface="Comfortaa"/>
                <a:ea typeface="Comfortaa"/>
                <a:cs typeface="Comfortaa"/>
                <a:sym typeface="Comfortaa"/>
              </a:rPr>
              <a:t>. Creo que este pico ayuda al pájaro a </a:t>
            </a:r>
            <a:r>
              <a:rPr lang="en">
                <a:solidFill>
                  <a:srgbClr val="FF0000"/>
                </a:solidFill>
                <a:latin typeface="Comfortaa"/>
                <a:ea typeface="Comfortaa"/>
                <a:cs typeface="Comfortaa"/>
                <a:sym typeface="Comfortaa"/>
              </a:rPr>
              <a:t>recoger cosas,</a:t>
            </a:r>
            <a:r>
              <a:rPr lang="en">
                <a:latin typeface="Comfortaa"/>
                <a:ea typeface="Comfortaa"/>
                <a:cs typeface="Comfortaa"/>
                <a:sym typeface="Comfortaa"/>
              </a:rPr>
              <a:t> ¡así que creo que come pescado!</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a:latin typeface="Comfortaa"/>
              <a:ea typeface="Comfortaa"/>
              <a:cs typeface="Comfortaa"/>
              <a:sym typeface="Comfortaa"/>
            </a:endParaRPr>
          </a:p>
        </p:txBody>
      </p:sp>
      <p:sp>
        <p:nvSpPr>
          <p:cNvPr id="156" name="Google Shape;156;p23"/>
          <p:cNvSpPr txBox="1"/>
          <p:nvPr/>
        </p:nvSpPr>
        <p:spPr>
          <a:xfrm>
            <a:off x="5676650" y="90875"/>
            <a:ext cx="3390300" cy="21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Comfortaa"/>
                <a:ea typeface="Comfortaa"/>
                <a:cs typeface="Comfortaa"/>
                <a:sym typeface="Comfortaa"/>
              </a:rPr>
              <a:t>Noto que el pico de este pájaro es ____________ y ​​___________. Me recuerda a 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 </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Creo que este pico ayuda al pájaro (A) _________________________, así que creo que come (B) ______________________.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a:latin typeface="Comfortaa"/>
              <a:ea typeface="Comfortaa"/>
              <a:cs typeface="Comfortaa"/>
              <a:sym typeface="Comfortaa"/>
            </a:endParaRPr>
          </a:p>
        </p:txBody>
      </p:sp>
      <p:sp>
        <p:nvSpPr>
          <p:cNvPr id="157" name="Google Shape;157;p23"/>
          <p:cNvSpPr/>
          <p:nvPr/>
        </p:nvSpPr>
        <p:spPr>
          <a:xfrm>
            <a:off x="5527350" y="1959950"/>
            <a:ext cx="3390300" cy="2142600"/>
          </a:xfrm>
          <a:prstGeom prst="wedgeEllipseCallout">
            <a:avLst>
              <a:gd fmla="val -20833" name="adj1"/>
              <a:gd fmla="val 625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p23"/>
          <p:cNvPicPr preferRelativeResize="0"/>
          <p:nvPr/>
        </p:nvPicPr>
        <p:blipFill rotWithShape="1">
          <a:blip r:embed="rId4">
            <a:alphaModFix/>
          </a:blip>
          <a:srcRect b="0" l="0" r="0" t="0"/>
          <a:stretch/>
        </p:blipFill>
        <p:spPr>
          <a:xfrm>
            <a:off x="5259345" y="3821320"/>
            <a:ext cx="1226625" cy="1226625"/>
          </a:xfrm>
          <a:prstGeom prst="rect">
            <a:avLst/>
          </a:prstGeom>
          <a:noFill/>
          <a:ln>
            <a:noFill/>
          </a:ln>
        </p:spPr>
      </p:pic>
      <p:pic>
        <p:nvPicPr>
          <p:cNvPr id="159" name="Google Shape;159;p23"/>
          <p:cNvPicPr preferRelativeResize="0"/>
          <p:nvPr/>
        </p:nvPicPr>
        <p:blipFill rotWithShape="1">
          <a:blip r:embed="rId5">
            <a:alphaModFix/>
          </a:blip>
          <a:srcRect b="3372" l="14150" r="19102" t="0"/>
          <a:stretch/>
        </p:blipFill>
        <p:spPr>
          <a:xfrm>
            <a:off x="7219125" y="4328250"/>
            <a:ext cx="1538973" cy="686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63" name="Shape 163"/>
        <p:cNvGrpSpPr/>
        <p:nvPr/>
      </p:nvGrpSpPr>
      <p:grpSpPr>
        <a:xfrm>
          <a:off x="0" y="0"/>
          <a:ext cx="0" cy="0"/>
          <a:chOff x="0" y="0"/>
          <a:chExt cx="0" cy="0"/>
        </a:xfrm>
      </p:grpSpPr>
      <p:sp>
        <p:nvSpPr>
          <p:cNvPr id="164" name="Google Shape;164;p24"/>
          <p:cNvSpPr txBox="1"/>
          <p:nvPr/>
        </p:nvSpPr>
        <p:spPr>
          <a:xfrm>
            <a:off x="188175" y="144200"/>
            <a:ext cx="4461900" cy="5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lang="en" sz="3000">
                <a:latin typeface="Comfortaa"/>
                <a:ea typeface="Comfortaa"/>
                <a:cs typeface="Comfortaa"/>
                <a:sym typeface="Comfortaa"/>
              </a:rPr>
              <a:t>Pico 4: </a:t>
            </a:r>
            <a:endParaRPr b="0" i="0" sz="3000" u="none" cap="none" strike="noStrike">
              <a:solidFill>
                <a:srgbClr val="000000"/>
              </a:solidFill>
              <a:latin typeface="Comfortaa"/>
              <a:ea typeface="Comfortaa"/>
              <a:cs typeface="Comfortaa"/>
              <a:sym typeface="Comfortaa"/>
            </a:endParaRPr>
          </a:p>
        </p:txBody>
      </p:sp>
      <p:pic>
        <p:nvPicPr>
          <p:cNvPr id="165" name="Google Shape;165;p24"/>
          <p:cNvPicPr preferRelativeResize="0"/>
          <p:nvPr/>
        </p:nvPicPr>
        <p:blipFill rotWithShape="1">
          <a:blip r:embed="rId3">
            <a:alphaModFix/>
          </a:blip>
          <a:srcRect b="32917" l="43694" r="4554" t="25876"/>
          <a:stretch/>
        </p:blipFill>
        <p:spPr>
          <a:xfrm>
            <a:off x="188175" y="1379925"/>
            <a:ext cx="4203049" cy="2951300"/>
          </a:xfrm>
          <a:prstGeom prst="rect">
            <a:avLst/>
          </a:prstGeom>
          <a:noFill/>
          <a:ln>
            <a:noFill/>
          </a:ln>
        </p:spPr>
      </p:pic>
      <p:sp>
        <p:nvSpPr>
          <p:cNvPr id="166" name="Google Shape;166;p24"/>
          <p:cNvSpPr txBox="1"/>
          <p:nvPr/>
        </p:nvSpPr>
        <p:spPr>
          <a:xfrm>
            <a:off x="5409325" y="2363438"/>
            <a:ext cx="3285000" cy="139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Comfortaa"/>
                <a:ea typeface="Comfortaa"/>
                <a:cs typeface="Comfortaa"/>
                <a:sym typeface="Comfortaa"/>
              </a:rPr>
              <a:t>El pico de este pájaro es </a:t>
            </a:r>
            <a:r>
              <a:rPr lang="en">
                <a:solidFill>
                  <a:srgbClr val="FF0000"/>
                </a:solidFill>
                <a:latin typeface="Comfortaa"/>
                <a:ea typeface="Comfortaa"/>
                <a:cs typeface="Comfortaa"/>
                <a:sym typeface="Comfortaa"/>
              </a:rPr>
              <a:t>pequeño </a:t>
            </a:r>
            <a:r>
              <a:rPr lang="en">
                <a:latin typeface="Comfortaa"/>
                <a:ea typeface="Comfortaa"/>
                <a:cs typeface="Comfortaa"/>
                <a:sym typeface="Comfortaa"/>
              </a:rPr>
              <a:t>y</a:t>
            </a:r>
            <a:r>
              <a:rPr lang="en">
                <a:solidFill>
                  <a:srgbClr val="FF0000"/>
                </a:solidFill>
                <a:latin typeface="Comfortaa"/>
                <a:ea typeface="Comfortaa"/>
                <a:cs typeface="Comfortaa"/>
                <a:sym typeface="Comfortaa"/>
              </a:rPr>
              <a:t> redondo</a:t>
            </a:r>
            <a:r>
              <a:rPr lang="en">
                <a:latin typeface="Comfortaa"/>
                <a:ea typeface="Comfortaa"/>
                <a:cs typeface="Comfortaa"/>
                <a:sym typeface="Comfortaa"/>
              </a:rPr>
              <a:t>. Me recuerda a un </a:t>
            </a:r>
            <a:r>
              <a:rPr lang="en">
                <a:solidFill>
                  <a:srgbClr val="FF0000"/>
                </a:solidFill>
                <a:latin typeface="Comfortaa"/>
                <a:ea typeface="Comfortaa"/>
                <a:cs typeface="Comfortaa"/>
                <a:sym typeface="Comfortaa"/>
              </a:rPr>
              <a:t>par de pinzas</a:t>
            </a:r>
            <a:r>
              <a:rPr lang="en">
                <a:latin typeface="Comfortaa"/>
                <a:ea typeface="Comfortaa"/>
                <a:cs typeface="Comfortaa"/>
                <a:sym typeface="Comfortaa"/>
              </a:rPr>
              <a:t>. Creo que este pico ayuda al pájaro a </a:t>
            </a:r>
            <a:r>
              <a:rPr lang="en">
                <a:solidFill>
                  <a:srgbClr val="FF0000"/>
                </a:solidFill>
                <a:latin typeface="Comfortaa"/>
                <a:ea typeface="Comfortaa"/>
                <a:cs typeface="Comfortaa"/>
                <a:sym typeface="Comfortaa"/>
              </a:rPr>
              <a:t>agarrar o romper cosas,</a:t>
            </a:r>
            <a:r>
              <a:rPr lang="en">
                <a:latin typeface="Comfortaa"/>
                <a:ea typeface="Comfortaa"/>
                <a:cs typeface="Comfortaa"/>
                <a:sym typeface="Comfortaa"/>
              </a:rPr>
              <a:t> ¡así que creo que come </a:t>
            </a:r>
            <a:r>
              <a:rPr lang="en">
                <a:solidFill>
                  <a:srgbClr val="FF0000"/>
                </a:solidFill>
                <a:latin typeface="Comfortaa"/>
                <a:ea typeface="Comfortaa"/>
                <a:cs typeface="Comfortaa"/>
                <a:sym typeface="Comfortaa"/>
              </a:rPr>
              <a:t>nueces y semillas!</a:t>
            </a:r>
            <a:endParaRPr>
              <a:solidFill>
                <a:srgbClr val="FF0000"/>
              </a:solidFill>
              <a:latin typeface="Comfortaa"/>
              <a:ea typeface="Comfortaa"/>
              <a:cs typeface="Comfortaa"/>
              <a:sym typeface="Comfortaa"/>
            </a:endParaRPr>
          </a:p>
        </p:txBody>
      </p:sp>
      <p:sp>
        <p:nvSpPr>
          <p:cNvPr id="167" name="Google Shape;167;p24"/>
          <p:cNvSpPr txBox="1"/>
          <p:nvPr/>
        </p:nvSpPr>
        <p:spPr>
          <a:xfrm>
            <a:off x="5356675" y="144200"/>
            <a:ext cx="3862200" cy="21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Comfortaa"/>
                <a:ea typeface="Comfortaa"/>
                <a:cs typeface="Comfortaa"/>
                <a:sym typeface="Comfortaa"/>
              </a:rPr>
              <a:t>Noto que el pico de este pájaro es ____________ y ​​___________. Me recuerda a 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 </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Creo que este pico ayuda al pájaro (A) _________________________, así que creo que come (B) ______________________.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a:latin typeface="Comfortaa"/>
              <a:ea typeface="Comfortaa"/>
              <a:cs typeface="Comfortaa"/>
              <a:sym typeface="Comfortaa"/>
            </a:endParaRPr>
          </a:p>
        </p:txBody>
      </p:sp>
      <p:sp>
        <p:nvSpPr>
          <p:cNvPr id="168" name="Google Shape;168;p24"/>
          <p:cNvSpPr/>
          <p:nvPr/>
        </p:nvSpPr>
        <p:spPr>
          <a:xfrm>
            <a:off x="5066675" y="1917200"/>
            <a:ext cx="3777600" cy="2286000"/>
          </a:xfrm>
          <a:prstGeom prst="wedgeEllipseCallout">
            <a:avLst>
              <a:gd fmla="val -20833" name="adj1"/>
              <a:gd fmla="val 625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 name="Google Shape;169;p24"/>
          <p:cNvPicPr preferRelativeResize="0"/>
          <p:nvPr/>
        </p:nvPicPr>
        <p:blipFill rotWithShape="1">
          <a:blip r:embed="rId4">
            <a:alphaModFix/>
          </a:blip>
          <a:srcRect b="0" l="0" r="0" t="0"/>
          <a:stretch/>
        </p:blipFill>
        <p:spPr>
          <a:xfrm>
            <a:off x="4108345" y="3973075"/>
            <a:ext cx="1626850" cy="979500"/>
          </a:xfrm>
          <a:prstGeom prst="rect">
            <a:avLst/>
          </a:prstGeom>
          <a:noFill/>
          <a:ln>
            <a:noFill/>
          </a:ln>
        </p:spPr>
      </p:pic>
      <p:pic>
        <p:nvPicPr>
          <p:cNvPr id="170" name="Google Shape;170;p24"/>
          <p:cNvPicPr preferRelativeResize="0"/>
          <p:nvPr/>
        </p:nvPicPr>
        <p:blipFill rotWithShape="1">
          <a:blip r:embed="rId5">
            <a:alphaModFix/>
          </a:blip>
          <a:srcRect b="0" l="0" r="0" t="0"/>
          <a:stretch/>
        </p:blipFill>
        <p:spPr>
          <a:xfrm>
            <a:off x="6642375" y="4086100"/>
            <a:ext cx="1057400" cy="1057400"/>
          </a:xfrm>
          <a:prstGeom prst="rect">
            <a:avLst/>
          </a:prstGeom>
          <a:noFill/>
          <a:ln>
            <a:noFill/>
          </a:ln>
        </p:spPr>
      </p:pic>
      <p:pic>
        <p:nvPicPr>
          <p:cNvPr id="171" name="Google Shape;171;p24"/>
          <p:cNvPicPr preferRelativeResize="0"/>
          <p:nvPr/>
        </p:nvPicPr>
        <p:blipFill rotWithShape="1">
          <a:blip r:embed="rId6">
            <a:alphaModFix/>
          </a:blip>
          <a:srcRect b="0" l="0" r="0" t="0"/>
          <a:stretch/>
        </p:blipFill>
        <p:spPr>
          <a:xfrm>
            <a:off x="7837375" y="3833574"/>
            <a:ext cx="1250204" cy="979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6B8AF"/>
        </a:solidFill>
      </p:bgPr>
    </p:bg>
    <p:spTree>
      <p:nvGrpSpPr>
        <p:cNvPr id="175" name="Shape 175"/>
        <p:cNvGrpSpPr/>
        <p:nvPr/>
      </p:nvGrpSpPr>
      <p:grpSpPr>
        <a:xfrm>
          <a:off x="0" y="0"/>
          <a:ext cx="0" cy="0"/>
          <a:chOff x="0" y="0"/>
          <a:chExt cx="0" cy="0"/>
        </a:xfrm>
      </p:grpSpPr>
      <p:sp>
        <p:nvSpPr>
          <p:cNvPr id="176" name="Google Shape;176;p25"/>
          <p:cNvSpPr txBox="1"/>
          <p:nvPr/>
        </p:nvSpPr>
        <p:spPr>
          <a:xfrm>
            <a:off x="4898188" y="2621975"/>
            <a:ext cx="3985200" cy="144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u="sng">
                <a:latin typeface="Comfortaa"/>
                <a:ea typeface="Comfortaa"/>
                <a:cs typeface="Comfortaa"/>
                <a:sym typeface="Comfortaa"/>
              </a:rPr>
              <a:t>Pico de pájaro # 2: </a:t>
            </a:r>
            <a:endParaRPr u="sng">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Soy un </a:t>
            </a:r>
            <a:r>
              <a:rPr b="1" lang="en">
                <a:latin typeface="Comfortaa"/>
                <a:ea typeface="Comfortaa"/>
                <a:cs typeface="Comfortaa"/>
                <a:sym typeface="Comfortaa"/>
              </a:rPr>
              <a:t>colibrí!</a:t>
            </a:r>
            <a:r>
              <a:rPr lang="en">
                <a:latin typeface="Comfortaa"/>
                <a:ea typeface="Comfortaa"/>
                <a:cs typeface="Comfortaa"/>
                <a:sym typeface="Comfortaa"/>
              </a:rPr>
              <a:t> ¡Bebo néctar de las flores, así que necesito un pico largo con forma de popote para sorber!</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u="sng">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u="sng">
              <a:latin typeface="Comfortaa"/>
              <a:ea typeface="Comfortaa"/>
              <a:cs typeface="Comfortaa"/>
              <a:sym typeface="Comfortaa"/>
            </a:endParaRPr>
          </a:p>
        </p:txBody>
      </p:sp>
      <p:pic>
        <p:nvPicPr>
          <p:cNvPr id="177" name="Google Shape;177;p25"/>
          <p:cNvPicPr preferRelativeResize="0"/>
          <p:nvPr/>
        </p:nvPicPr>
        <p:blipFill rotWithShape="1">
          <a:blip r:embed="rId3">
            <a:alphaModFix/>
          </a:blip>
          <a:srcRect b="38566" l="39595" r="21501" t="3889"/>
          <a:stretch/>
        </p:blipFill>
        <p:spPr>
          <a:xfrm>
            <a:off x="293925" y="154700"/>
            <a:ext cx="2096075" cy="1997925"/>
          </a:xfrm>
          <a:prstGeom prst="rect">
            <a:avLst/>
          </a:prstGeom>
          <a:noFill/>
          <a:ln>
            <a:noFill/>
          </a:ln>
        </p:spPr>
      </p:pic>
      <p:pic>
        <p:nvPicPr>
          <p:cNvPr id="178" name="Google Shape;178;p25"/>
          <p:cNvPicPr preferRelativeResize="0"/>
          <p:nvPr/>
        </p:nvPicPr>
        <p:blipFill rotWithShape="1">
          <a:blip r:embed="rId4">
            <a:alphaModFix/>
          </a:blip>
          <a:srcRect b="59968" l="46168" r="14491" t="1312"/>
          <a:stretch/>
        </p:blipFill>
        <p:spPr>
          <a:xfrm>
            <a:off x="5260575" y="317325"/>
            <a:ext cx="3260424" cy="1835300"/>
          </a:xfrm>
          <a:prstGeom prst="rect">
            <a:avLst/>
          </a:prstGeom>
          <a:noFill/>
          <a:ln>
            <a:noFill/>
          </a:ln>
        </p:spPr>
      </p:pic>
      <p:sp>
        <p:nvSpPr>
          <p:cNvPr id="179" name="Google Shape;179;p25"/>
          <p:cNvSpPr txBox="1"/>
          <p:nvPr/>
        </p:nvSpPr>
        <p:spPr>
          <a:xfrm>
            <a:off x="207575" y="2583275"/>
            <a:ext cx="2852400" cy="223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u="sng">
                <a:latin typeface="Comfortaa"/>
                <a:ea typeface="Comfortaa"/>
                <a:cs typeface="Comfortaa"/>
                <a:sym typeface="Comfortaa"/>
              </a:rPr>
              <a:t>Pico de pájaro # 1:</a:t>
            </a:r>
            <a:endParaRPr u="sng">
              <a:latin typeface="Comfortaa"/>
              <a:ea typeface="Comfortaa"/>
              <a:cs typeface="Comfortaa"/>
              <a:sym typeface="Comfortaa"/>
            </a:endParaRPr>
          </a:p>
          <a:p>
            <a:pPr indent="0" lvl="0" marL="0" marR="0" rtl="0" algn="l">
              <a:lnSpc>
                <a:spcPct val="100000"/>
              </a:lnSpc>
              <a:spcBef>
                <a:spcPts val="0"/>
              </a:spcBef>
              <a:spcAft>
                <a:spcPts val="0"/>
              </a:spcAft>
              <a:buNone/>
            </a:pPr>
            <a:r>
              <a:t/>
            </a:r>
            <a:endParaRPr u="sng">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Soy un </a:t>
            </a:r>
            <a:r>
              <a:rPr b="1" lang="en">
                <a:latin typeface="Comfortaa"/>
                <a:ea typeface="Comfortaa"/>
                <a:cs typeface="Comfortaa"/>
                <a:sym typeface="Comfortaa"/>
              </a:rPr>
              <a:t>águila</a:t>
            </a:r>
            <a:r>
              <a:rPr lang="en">
                <a:latin typeface="Comfortaa"/>
                <a:ea typeface="Comfortaa"/>
                <a:cs typeface="Comfortaa"/>
                <a:sym typeface="Comfortaa"/>
              </a:rPr>
              <a:t>! Consumo carne, así que necesito un pico grande y afilado para  rasgar y cortar mi comida.</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u="sng">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omfortaa"/>
                <a:ea typeface="Comfortaa"/>
                <a:cs typeface="Comfortaa"/>
                <a:sym typeface="Comfortaa"/>
              </a:rPr>
              <a:t>. </a:t>
            </a:r>
            <a:endParaRPr b="0" i="0" sz="1400" u="none" cap="none" strike="noStrike">
              <a:solidFill>
                <a:srgbClr val="000000"/>
              </a:solidFill>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CCCC"/>
        </a:solidFill>
      </p:bgPr>
    </p:bg>
    <p:spTree>
      <p:nvGrpSpPr>
        <p:cNvPr id="183" name="Shape 183"/>
        <p:cNvGrpSpPr/>
        <p:nvPr/>
      </p:nvGrpSpPr>
      <p:grpSpPr>
        <a:xfrm>
          <a:off x="0" y="0"/>
          <a:ext cx="0" cy="0"/>
          <a:chOff x="0" y="0"/>
          <a:chExt cx="0" cy="0"/>
        </a:xfrm>
      </p:grpSpPr>
      <p:pic>
        <p:nvPicPr>
          <p:cNvPr id="184" name="Google Shape;184;p26"/>
          <p:cNvPicPr preferRelativeResize="0"/>
          <p:nvPr/>
        </p:nvPicPr>
        <p:blipFill rotWithShape="1">
          <a:blip r:embed="rId3">
            <a:alphaModFix/>
          </a:blip>
          <a:srcRect b="0" l="0" r="0" t="0"/>
          <a:stretch/>
        </p:blipFill>
        <p:spPr>
          <a:xfrm>
            <a:off x="392125" y="554525"/>
            <a:ext cx="3111922" cy="2089801"/>
          </a:xfrm>
          <a:prstGeom prst="rect">
            <a:avLst/>
          </a:prstGeom>
          <a:noFill/>
          <a:ln>
            <a:noFill/>
          </a:ln>
        </p:spPr>
      </p:pic>
      <p:pic>
        <p:nvPicPr>
          <p:cNvPr id="185" name="Google Shape;185;p26"/>
          <p:cNvPicPr preferRelativeResize="0"/>
          <p:nvPr/>
        </p:nvPicPr>
        <p:blipFill rotWithShape="1">
          <a:blip r:embed="rId4">
            <a:alphaModFix/>
          </a:blip>
          <a:srcRect b="32917" l="43694" r="4554" t="25876"/>
          <a:stretch/>
        </p:blipFill>
        <p:spPr>
          <a:xfrm>
            <a:off x="5160050" y="424150"/>
            <a:ext cx="3111925" cy="2185124"/>
          </a:xfrm>
          <a:prstGeom prst="rect">
            <a:avLst/>
          </a:prstGeom>
          <a:noFill/>
          <a:ln>
            <a:noFill/>
          </a:ln>
        </p:spPr>
      </p:pic>
      <p:sp>
        <p:nvSpPr>
          <p:cNvPr id="186" name="Google Shape;186;p26"/>
          <p:cNvSpPr txBox="1"/>
          <p:nvPr/>
        </p:nvSpPr>
        <p:spPr>
          <a:xfrm>
            <a:off x="264275" y="3005850"/>
            <a:ext cx="3755100" cy="140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u="sng">
                <a:latin typeface="Comfortaa"/>
                <a:ea typeface="Comfortaa"/>
                <a:cs typeface="Comfortaa"/>
                <a:sym typeface="Comfortaa"/>
              </a:rPr>
              <a:t>Pico de pájaro # 3:</a:t>
            </a:r>
            <a:endParaRPr u="sng">
              <a:latin typeface="Comfortaa"/>
              <a:ea typeface="Comfortaa"/>
              <a:cs typeface="Comfortaa"/>
              <a:sym typeface="Comfortaa"/>
            </a:endParaRPr>
          </a:p>
          <a:p>
            <a:pPr indent="0" lvl="0" marL="0" marR="0" rtl="0" algn="l">
              <a:lnSpc>
                <a:spcPct val="100000"/>
              </a:lnSpc>
              <a:spcBef>
                <a:spcPts val="0"/>
              </a:spcBef>
              <a:spcAft>
                <a:spcPts val="0"/>
              </a:spcAft>
              <a:buNone/>
            </a:pPr>
            <a:r>
              <a:t/>
            </a:r>
            <a:endParaRPr u="sng">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Soy un </a:t>
            </a:r>
            <a:r>
              <a:rPr b="1" lang="en">
                <a:latin typeface="Comfortaa"/>
                <a:ea typeface="Comfortaa"/>
                <a:cs typeface="Comfortaa"/>
                <a:sym typeface="Comfortaa"/>
              </a:rPr>
              <a:t>pelícano</a:t>
            </a:r>
            <a:r>
              <a:rPr lang="en">
                <a:latin typeface="Comfortaa"/>
                <a:ea typeface="Comfortaa"/>
                <a:cs typeface="Comfortaa"/>
                <a:sym typeface="Comfortaa"/>
              </a:rPr>
              <a:t>! ¡Como pescado, así que necesito una bolsa especial debajo de mi pico para recogerlos en el agua!</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u="sng">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u="sng">
              <a:latin typeface="Comfortaa"/>
              <a:ea typeface="Comfortaa"/>
              <a:cs typeface="Comfortaa"/>
              <a:sym typeface="Comfortaa"/>
            </a:endParaRPr>
          </a:p>
        </p:txBody>
      </p:sp>
      <p:sp>
        <p:nvSpPr>
          <p:cNvPr id="187" name="Google Shape;187;p26"/>
          <p:cNvSpPr txBox="1"/>
          <p:nvPr/>
        </p:nvSpPr>
        <p:spPr>
          <a:xfrm>
            <a:off x="5160050" y="3286175"/>
            <a:ext cx="3363900" cy="161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u="sng">
                <a:latin typeface="Comfortaa"/>
                <a:ea typeface="Comfortaa"/>
                <a:cs typeface="Comfortaa"/>
                <a:sym typeface="Comfortaa"/>
              </a:rPr>
              <a:t>Pico de pájaro # 4: </a:t>
            </a:r>
            <a:endParaRPr u="sng">
              <a:latin typeface="Comfortaa"/>
              <a:ea typeface="Comfortaa"/>
              <a:cs typeface="Comfortaa"/>
              <a:sym typeface="Comfortaa"/>
            </a:endParaRPr>
          </a:p>
          <a:p>
            <a:pPr indent="0" lvl="0" marL="0" marR="0" rtl="0" algn="l">
              <a:lnSpc>
                <a:spcPct val="100000"/>
              </a:lnSpc>
              <a:spcBef>
                <a:spcPts val="0"/>
              </a:spcBef>
              <a:spcAft>
                <a:spcPts val="0"/>
              </a:spcAft>
              <a:buNone/>
            </a:pPr>
            <a:r>
              <a:t/>
            </a:r>
            <a:endParaRPr u="sng">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Soy un </a:t>
            </a:r>
            <a:r>
              <a:rPr b="1" lang="en">
                <a:latin typeface="Comfortaa"/>
                <a:ea typeface="Comfortaa"/>
                <a:cs typeface="Comfortaa"/>
                <a:sym typeface="Comfortaa"/>
              </a:rPr>
              <a:t>gorrion</a:t>
            </a:r>
            <a:r>
              <a:rPr lang="en">
                <a:latin typeface="Comfortaa"/>
                <a:ea typeface="Comfortaa"/>
                <a:cs typeface="Comfortaa"/>
                <a:sym typeface="Comfortaa"/>
              </a:rPr>
              <a:t>! ¡Como semillas y nueces, así que necesito un pico fuerte para abrir sus cáscaras!</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u="sng">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b="0" i="0" sz="1400" u="sng"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9999"/>
        </a:solidFill>
      </p:bgPr>
    </p:bg>
    <p:spTree>
      <p:nvGrpSpPr>
        <p:cNvPr id="191" name="Shape 191"/>
        <p:cNvGrpSpPr/>
        <p:nvPr/>
      </p:nvGrpSpPr>
      <p:grpSpPr>
        <a:xfrm>
          <a:off x="0" y="0"/>
          <a:ext cx="0" cy="0"/>
          <a:chOff x="0" y="0"/>
          <a:chExt cx="0" cy="0"/>
        </a:xfrm>
      </p:grpSpPr>
      <p:sp>
        <p:nvSpPr>
          <p:cNvPr id="192" name="Google Shape;192;p27"/>
          <p:cNvSpPr txBox="1"/>
          <p:nvPr/>
        </p:nvSpPr>
        <p:spPr>
          <a:xfrm>
            <a:off x="377200" y="222875"/>
            <a:ext cx="5383500" cy="43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latin typeface="Comfortaa"/>
                <a:ea typeface="Comfortaa"/>
                <a:cs typeface="Comfortaa"/>
                <a:sym typeface="Comfortaa"/>
              </a:rPr>
              <a:t> ¿Que hemos aprendido?</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000000"/>
              </a:buClr>
              <a:buSzPts val="1800"/>
              <a:buFont typeface="Comfortaa"/>
              <a:buChar char="●"/>
            </a:pPr>
            <a:r>
              <a:rPr lang="en" sz="1800">
                <a:latin typeface="Comfortaa"/>
                <a:ea typeface="Comfortaa"/>
                <a:cs typeface="Comfortaa"/>
                <a:sym typeface="Comfortaa"/>
              </a:rPr>
              <a:t>¡Diferentes picos están adaptados para comer diferentes tipos de alimentos!</a:t>
            </a:r>
            <a:endParaRPr b="0" i="0" sz="1800" u="none" cap="none" strike="noStrike">
              <a:solidFill>
                <a:srgbClr val="000000"/>
              </a:solidFill>
              <a:latin typeface="Comfortaa"/>
              <a:ea typeface="Comfortaa"/>
              <a:cs typeface="Comfortaa"/>
              <a:sym typeface="Comfortaa"/>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fortaa"/>
              <a:ea typeface="Comfortaa"/>
              <a:cs typeface="Comfortaa"/>
              <a:sym typeface="Comfortaa"/>
            </a:endParaRPr>
          </a:p>
          <a:p>
            <a:pPr indent="-342900" lvl="0" marL="457200" marR="0" rtl="0" algn="l">
              <a:lnSpc>
                <a:spcPct val="100000"/>
              </a:lnSpc>
              <a:spcBef>
                <a:spcPts val="0"/>
              </a:spcBef>
              <a:spcAft>
                <a:spcPts val="0"/>
              </a:spcAft>
              <a:buSzPts val="1800"/>
              <a:buFont typeface="Comfortaa"/>
              <a:buChar char="●"/>
            </a:pPr>
            <a:r>
              <a:rPr lang="en" sz="1800">
                <a:latin typeface="Comfortaa"/>
                <a:ea typeface="Comfortaa"/>
                <a:cs typeface="Comfortaa"/>
                <a:sym typeface="Comfortaa"/>
              </a:rPr>
              <a:t>Puedes decir mucho sobre un pájaro por su forma de pico.</a:t>
            </a:r>
            <a:endParaRPr sz="1800">
              <a:latin typeface="Comfortaa"/>
              <a:ea typeface="Comfortaa"/>
              <a:cs typeface="Comfortaa"/>
              <a:sym typeface="Comfortaa"/>
            </a:endParaRPr>
          </a:p>
          <a:p>
            <a:pPr indent="0" lvl="0" marL="0" marR="0" rtl="0" algn="l">
              <a:lnSpc>
                <a:spcPct val="100000"/>
              </a:lnSpc>
              <a:spcBef>
                <a:spcPts val="0"/>
              </a:spcBef>
              <a:spcAft>
                <a:spcPts val="0"/>
              </a:spcAft>
              <a:buNone/>
            </a:pPr>
            <a:r>
              <a:t/>
            </a:r>
            <a:endParaRPr sz="1800">
              <a:latin typeface="Comfortaa"/>
              <a:ea typeface="Comfortaa"/>
              <a:cs typeface="Comfortaa"/>
              <a:sym typeface="Comfortaa"/>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rPr lang="en" sz="1800">
                <a:latin typeface="Comfortaa"/>
                <a:ea typeface="Comfortaa"/>
                <a:cs typeface="Comfortaa"/>
                <a:sym typeface="Comfortaa"/>
              </a:rPr>
              <a:t>¡Intente pensar en otros tipos de picos, o mire hacia atrás al comienzo de la presentación y vea si puede encontrar ideas sobre qué comen otros tipos de pájaros!</a:t>
            </a:r>
            <a:endParaRPr b="0" i="0" sz="1800" u="none" cap="none" strike="noStrike">
              <a:solidFill>
                <a:srgbClr val="000000"/>
              </a:solidFill>
              <a:latin typeface="Comfortaa"/>
              <a:ea typeface="Comfortaa"/>
              <a:cs typeface="Comfortaa"/>
              <a:sym typeface="Comfortaa"/>
            </a:endParaRPr>
          </a:p>
        </p:txBody>
      </p:sp>
      <p:pic>
        <p:nvPicPr>
          <p:cNvPr id="193" name="Google Shape;193;p27"/>
          <p:cNvPicPr preferRelativeResize="0"/>
          <p:nvPr/>
        </p:nvPicPr>
        <p:blipFill rotWithShape="1">
          <a:blip r:embed="rId3">
            <a:alphaModFix/>
          </a:blip>
          <a:srcRect b="0" l="0" r="0" t="0"/>
          <a:stretch/>
        </p:blipFill>
        <p:spPr>
          <a:xfrm>
            <a:off x="5913100" y="152400"/>
            <a:ext cx="3078499" cy="2049126"/>
          </a:xfrm>
          <a:prstGeom prst="rect">
            <a:avLst/>
          </a:prstGeom>
          <a:noFill/>
          <a:ln>
            <a:noFill/>
          </a:ln>
        </p:spPr>
      </p:pic>
      <p:pic>
        <p:nvPicPr>
          <p:cNvPr id="194" name="Google Shape;194;p27"/>
          <p:cNvPicPr preferRelativeResize="0"/>
          <p:nvPr/>
        </p:nvPicPr>
        <p:blipFill rotWithShape="1">
          <a:blip r:embed="rId4">
            <a:alphaModFix/>
          </a:blip>
          <a:srcRect b="0" l="0" r="0" t="0"/>
          <a:stretch/>
        </p:blipFill>
        <p:spPr>
          <a:xfrm>
            <a:off x="5913100" y="2782551"/>
            <a:ext cx="3078500" cy="20523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61" name="Shape 61"/>
        <p:cNvGrpSpPr/>
        <p:nvPr/>
      </p:nvGrpSpPr>
      <p:grpSpPr>
        <a:xfrm>
          <a:off x="0" y="0"/>
          <a:ext cx="0" cy="0"/>
          <a:chOff x="0" y="0"/>
          <a:chExt cx="0" cy="0"/>
        </a:xfrm>
      </p:grpSpPr>
      <p:sp>
        <p:nvSpPr>
          <p:cNvPr id="62" name="Google Shape;62;p14"/>
          <p:cNvSpPr txBox="1"/>
          <p:nvPr>
            <p:ph idx="1" type="body"/>
          </p:nvPr>
        </p:nvSpPr>
        <p:spPr>
          <a:xfrm>
            <a:off x="373225" y="-229700"/>
            <a:ext cx="8330100" cy="194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solidFill>
                <a:srgbClr val="000000"/>
              </a:solidFill>
              <a:latin typeface="Comfortaa"/>
              <a:ea typeface="Comfortaa"/>
              <a:cs typeface="Comfortaa"/>
              <a:sym typeface="Comfortaa"/>
            </a:endParaRPr>
          </a:p>
          <a:p>
            <a:pPr indent="0" lvl="0" marL="0" rtl="0" algn="l">
              <a:lnSpc>
                <a:spcPct val="115000"/>
              </a:lnSpc>
              <a:spcBef>
                <a:spcPts val="1600"/>
              </a:spcBef>
              <a:spcAft>
                <a:spcPts val="0"/>
              </a:spcAft>
              <a:buNone/>
            </a:pPr>
            <a:r>
              <a:rPr lang="en">
                <a:solidFill>
                  <a:srgbClr val="000000"/>
                </a:solidFill>
                <a:latin typeface="Comfortaa"/>
                <a:ea typeface="Comfortaa"/>
                <a:cs typeface="Comfortaa"/>
                <a:sym typeface="Comfortaa"/>
              </a:rPr>
              <a:t>!</a:t>
            </a:r>
            <a:r>
              <a:rPr lang="en">
                <a:solidFill>
                  <a:srgbClr val="000000"/>
                </a:solidFill>
                <a:latin typeface="Comfortaa"/>
                <a:ea typeface="Comfortaa"/>
                <a:cs typeface="Comfortaa"/>
                <a:sym typeface="Comfortaa"/>
              </a:rPr>
              <a:t>Hoy vamos a pensar en cómo comen las aves y cómo pueden sobrevivir obteniendo alimentos en la naturaleza!</a:t>
            </a:r>
            <a:endParaRPr>
              <a:solidFill>
                <a:srgbClr val="000000"/>
              </a:solidFill>
              <a:latin typeface="Comfortaa"/>
              <a:ea typeface="Comfortaa"/>
              <a:cs typeface="Comfortaa"/>
              <a:sym typeface="Comfortaa"/>
            </a:endParaRPr>
          </a:p>
          <a:p>
            <a:pPr indent="0" lvl="0" marL="0" rtl="0" algn="l">
              <a:lnSpc>
                <a:spcPct val="115000"/>
              </a:lnSpc>
              <a:spcBef>
                <a:spcPts val="1600"/>
              </a:spcBef>
              <a:spcAft>
                <a:spcPts val="0"/>
              </a:spcAft>
              <a:buNone/>
            </a:pPr>
            <a:r>
              <a:t/>
            </a:r>
            <a:endParaRPr>
              <a:solidFill>
                <a:srgbClr val="000000"/>
              </a:solidFill>
              <a:latin typeface="Comfortaa"/>
              <a:ea typeface="Comfortaa"/>
              <a:cs typeface="Comfortaa"/>
              <a:sym typeface="Comfortaa"/>
            </a:endParaRPr>
          </a:p>
          <a:p>
            <a:pPr indent="0" lvl="0" marL="0" rtl="0" algn="l">
              <a:lnSpc>
                <a:spcPct val="115000"/>
              </a:lnSpc>
              <a:spcBef>
                <a:spcPts val="1600"/>
              </a:spcBef>
              <a:spcAft>
                <a:spcPts val="0"/>
              </a:spcAft>
              <a:buSzPts val="1800"/>
              <a:buNone/>
            </a:pPr>
            <a:r>
              <a:t/>
            </a:r>
            <a:endParaRPr>
              <a:solidFill>
                <a:srgbClr val="000000"/>
              </a:solidFill>
              <a:latin typeface="Comfortaa"/>
              <a:ea typeface="Comfortaa"/>
              <a:cs typeface="Comfortaa"/>
              <a:sym typeface="Comfortaa"/>
            </a:endParaRPr>
          </a:p>
          <a:p>
            <a:pPr indent="0" lvl="0" marL="0" rtl="0" algn="l">
              <a:lnSpc>
                <a:spcPct val="115000"/>
              </a:lnSpc>
              <a:spcBef>
                <a:spcPts val="1600"/>
              </a:spcBef>
              <a:spcAft>
                <a:spcPts val="1600"/>
              </a:spcAft>
              <a:buSzPts val="1800"/>
              <a:buNone/>
            </a:pPr>
            <a:r>
              <a:t/>
            </a:r>
            <a:endParaRPr>
              <a:solidFill>
                <a:srgbClr val="000000"/>
              </a:solidFill>
              <a:latin typeface="Comfortaa"/>
              <a:ea typeface="Comfortaa"/>
              <a:cs typeface="Comfortaa"/>
              <a:sym typeface="Comfortaa"/>
            </a:endParaRPr>
          </a:p>
        </p:txBody>
      </p:sp>
      <p:pic>
        <p:nvPicPr>
          <p:cNvPr id="63" name="Google Shape;63;p14"/>
          <p:cNvPicPr preferRelativeResize="0"/>
          <p:nvPr/>
        </p:nvPicPr>
        <p:blipFill rotWithShape="1">
          <a:blip r:embed="rId3">
            <a:alphaModFix/>
          </a:blip>
          <a:srcRect b="13904" l="0" r="5916" t="27201"/>
          <a:stretch/>
        </p:blipFill>
        <p:spPr>
          <a:xfrm>
            <a:off x="1458862" y="1860575"/>
            <a:ext cx="6158826" cy="3029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2E9"/>
        </a:solidFill>
      </p:bgPr>
    </p:bg>
    <p:spTree>
      <p:nvGrpSpPr>
        <p:cNvPr id="67" name="Shape 67"/>
        <p:cNvGrpSpPr/>
        <p:nvPr/>
      </p:nvGrpSpPr>
      <p:grpSpPr>
        <a:xfrm>
          <a:off x="0" y="0"/>
          <a:ext cx="0" cy="0"/>
          <a:chOff x="0" y="0"/>
          <a:chExt cx="0" cy="0"/>
        </a:xfrm>
      </p:grpSpPr>
      <p:sp>
        <p:nvSpPr>
          <p:cNvPr id="68" name="Google Shape;68;p15"/>
          <p:cNvSpPr txBox="1"/>
          <p:nvPr>
            <p:ph idx="1" type="body"/>
          </p:nvPr>
        </p:nvSpPr>
        <p:spPr>
          <a:xfrm>
            <a:off x="226600" y="0"/>
            <a:ext cx="8325300" cy="112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solidFill>
                <a:srgbClr val="000000"/>
              </a:solidFill>
            </a:endParaRPr>
          </a:p>
          <a:p>
            <a:pPr indent="0" lvl="0" marL="0" rtl="0" algn="l">
              <a:lnSpc>
                <a:spcPct val="115000"/>
              </a:lnSpc>
              <a:spcBef>
                <a:spcPts val="1600"/>
              </a:spcBef>
              <a:spcAft>
                <a:spcPts val="0"/>
              </a:spcAft>
              <a:buSzPts val="1800"/>
              <a:buNone/>
            </a:pPr>
            <a:r>
              <a:t/>
            </a:r>
            <a:endParaRPr sz="2400">
              <a:solidFill>
                <a:srgbClr val="000000"/>
              </a:solidFill>
              <a:latin typeface="Arial"/>
              <a:ea typeface="Arial"/>
              <a:cs typeface="Arial"/>
              <a:sym typeface="Arial"/>
            </a:endParaRPr>
          </a:p>
          <a:p>
            <a:pPr indent="0" lvl="0" marL="0" rtl="0" algn="l">
              <a:lnSpc>
                <a:spcPct val="115000"/>
              </a:lnSpc>
              <a:spcBef>
                <a:spcPts val="1600"/>
              </a:spcBef>
              <a:spcAft>
                <a:spcPts val="1600"/>
              </a:spcAft>
              <a:buSzPts val="1800"/>
              <a:buNone/>
            </a:pPr>
            <a:r>
              <a:t/>
            </a:r>
            <a:endParaRPr sz="2400">
              <a:solidFill>
                <a:srgbClr val="000000"/>
              </a:solidFill>
              <a:latin typeface="Comfortaa"/>
              <a:ea typeface="Comfortaa"/>
              <a:cs typeface="Comfortaa"/>
              <a:sym typeface="Comfortaa"/>
            </a:endParaRPr>
          </a:p>
        </p:txBody>
      </p:sp>
      <p:pic>
        <p:nvPicPr>
          <p:cNvPr id="69" name="Google Shape;69;p15"/>
          <p:cNvPicPr preferRelativeResize="0"/>
          <p:nvPr/>
        </p:nvPicPr>
        <p:blipFill rotWithShape="1">
          <a:blip r:embed="rId3">
            <a:alphaModFix/>
          </a:blip>
          <a:srcRect b="0" l="0" r="0" t="0"/>
          <a:stretch/>
        </p:blipFill>
        <p:spPr>
          <a:xfrm>
            <a:off x="3220700" y="625275"/>
            <a:ext cx="1740275" cy="2250051"/>
          </a:xfrm>
          <a:prstGeom prst="rect">
            <a:avLst/>
          </a:prstGeom>
          <a:noFill/>
          <a:ln>
            <a:noFill/>
          </a:ln>
        </p:spPr>
      </p:pic>
      <p:sp>
        <p:nvSpPr>
          <p:cNvPr id="70" name="Google Shape;70;p15"/>
          <p:cNvSpPr txBox="1"/>
          <p:nvPr/>
        </p:nvSpPr>
        <p:spPr>
          <a:xfrm>
            <a:off x="269900" y="154225"/>
            <a:ext cx="7641900" cy="80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omfortaa"/>
              <a:ea typeface="Comfortaa"/>
              <a:cs typeface="Comfortaa"/>
              <a:sym typeface="Comfortaa"/>
            </a:endParaRPr>
          </a:p>
        </p:txBody>
      </p:sp>
      <p:sp>
        <p:nvSpPr>
          <p:cNvPr id="71" name="Google Shape;71;p15"/>
          <p:cNvSpPr txBox="1"/>
          <p:nvPr/>
        </p:nvSpPr>
        <p:spPr>
          <a:xfrm>
            <a:off x="561125" y="3326825"/>
            <a:ext cx="7451100" cy="166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2400"/>
              <a:buFont typeface="Arial"/>
              <a:buNone/>
            </a:pPr>
            <a:r>
              <a:rPr lang="en" sz="2400">
                <a:latin typeface="Comfortaa"/>
                <a:ea typeface="Comfortaa"/>
                <a:cs typeface="Comfortaa"/>
                <a:sym typeface="Comfortaa"/>
              </a:rPr>
              <a:t>¿Sabías que las aves no tienen dientes para masticar su comida como nosotros? Entonces, ¿cómo crees que comen comida?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75" name="Shape 75"/>
        <p:cNvGrpSpPr/>
        <p:nvPr/>
      </p:nvGrpSpPr>
      <p:grpSpPr>
        <a:xfrm>
          <a:off x="0" y="0"/>
          <a:ext cx="0" cy="0"/>
          <a:chOff x="0" y="0"/>
          <a:chExt cx="0" cy="0"/>
        </a:xfrm>
      </p:grpSpPr>
      <p:sp>
        <p:nvSpPr>
          <p:cNvPr id="76" name="Google Shape;76;p16"/>
          <p:cNvSpPr txBox="1"/>
          <p:nvPr>
            <p:ph idx="1" type="body"/>
          </p:nvPr>
        </p:nvSpPr>
        <p:spPr>
          <a:xfrm>
            <a:off x="280725" y="275900"/>
            <a:ext cx="8327700" cy="68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400">
                <a:solidFill>
                  <a:srgbClr val="000000"/>
                </a:solidFill>
                <a:latin typeface="Comfortaa"/>
                <a:ea typeface="Comfortaa"/>
                <a:cs typeface="Comfortaa"/>
                <a:sym typeface="Comfortaa"/>
              </a:rPr>
              <a:t>Las aves tienen una parte especial del cuerpo para ayudarles a comer.</a:t>
            </a:r>
            <a:endParaRPr sz="2400">
              <a:solidFill>
                <a:srgbClr val="000000"/>
              </a:solidFill>
              <a:latin typeface="Comfortaa"/>
              <a:ea typeface="Comfortaa"/>
              <a:cs typeface="Comfortaa"/>
              <a:sym typeface="Comfortaa"/>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pic>
        <p:nvPicPr>
          <p:cNvPr id="77" name="Google Shape;77;p16"/>
          <p:cNvPicPr preferRelativeResize="0"/>
          <p:nvPr/>
        </p:nvPicPr>
        <p:blipFill rotWithShape="1">
          <a:blip r:embed="rId3">
            <a:alphaModFix/>
          </a:blip>
          <a:srcRect b="0" l="7879" r="9433" t="0"/>
          <a:stretch/>
        </p:blipFill>
        <p:spPr>
          <a:xfrm>
            <a:off x="107600" y="1165325"/>
            <a:ext cx="4642602" cy="3158224"/>
          </a:xfrm>
          <a:prstGeom prst="rect">
            <a:avLst/>
          </a:prstGeom>
          <a:noFill/>
          <a:ln>
            <a:noFill/>
          </a:ln>
        </p:spPr>
      </p:pic>
      <p:cxnSp>
        <p:nvCxnSpPr>
          <p:cNvPr id="78" name="Google Shape;78;p16"/>
          <p:cNvCxnSpPr/>
          <p:nvPr/>
        </p:nvCxnSpPr>
        <p:spPr>
          <a:xfrm flipH="1">
            <a:off x="4348025" y="1885900"/>
            <a:ext cx="1903200" cy="472200"/>
          </a:xfrm>
          <a:prstGeom prst="straightConnector1">
            <a:avLst/>
          </a:prstGeom>
          <a:noFill/>
          <a:ln cap="flat" cmpd="sng" w="76200">
            <a:solidFill>
              <a:srgbClr val="000000"/>
            </a:solidFill>
            <a:prstDash val="solid"/>
            <a:round/>
            <a:headEnd len="sm" w="sm" type="none"/>
            <a:tailEnd len="med" w="med" type="triangle"/>
          </a:ln>
        </p:spPr>
      </p:cxnSp>
      <p:sp>
        <p:nvSpPr>
          <p:cNvPr id="79" name="Google Shape;79;p16"/>
          <p:cNvSpPr/>
          <p:nvPr/>
        </p:nvSpPr>
        <p:spPr>
          <a:xfrm>
            <a:off x="1964825" y="1103350"/>
            <a:ext cx="2667300" cy="2461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6"/>
          <p:cNvSpPr txBox="1"/>
          <p:nvPr/>
        </p:nvSpPr>
        <p:spPr>
          <a:xfrm>
            <a:off x="6215025" y="1284700"/>
            <a:ext cx="2027100" cy="107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latin typeface="Comfortaa"/>
                <a:ea typeface="Comfortaa"/>
                <a:cs typeface="Comfortaa"/>
                <a:sym typeface="Comfortaa"/>
              </a:rPr>
              <a:t>¿Sabes cómo se llama esta parte de un pájaro?</a:t>
            </a:r>
            <a:endParaRPr sz="1800">
              <a:latin typeface="Comfortaa"/>
              <a:ea typeface="Comfortaa"/>
              <a:cs typeface="Comfortaa"/>
              <a:sym typeface="Comfortaa"/>
            </a:endParaRPr>
          </a:p>
          <a:p>
            <a:pPr indent="0" lvl="0" marL="0" marR="0" rtl="0" algn="l">
              <a:lnSpc>
                <a:spcPct val="100000"/>
              </a:lnSpc>
              <a:spcBef>
                <a:spcPts val="0"/>
              </a:spcBef>
              <a:spcAft>
                <a:spcPts val="0"/>
              </a:spcAft>
              <a:buNone/>
            </a:pPr>
            <a:r>
              <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omfortaa"/>
                <a:ea typeface="Comfortaa"/>
                <a:cs typeface="Comfortaa"/>
                <a:sym typeface="Comfortaa"/>
              </a:rPr>
              <a:t> </a:t>
            </a:r>
            <a:endParaRPr b="0" i="0" sz="1800" u="none" cap="none" strike="noStrike">
              <a:solidFill>
                <a:srgbClr val="000000"/>
              </a:solidFill>
              <a:latin typeface="Comfortaa"/>
              <a:ea typeface="Comfortaa"/>
              <a:cs typeface="Comfortaa"/>
              <a:sym typeface="Comfortaa"/>
            </a:endParaRPr>
          </a:p>
        </p:txBody>
      </p:sp>
      <p:sp>
        <p:nvSpPr>
          <p:cNvPr id="81" name="Google Shape;81;p16"/>
          <p:cNvSpPr txBox="1"/>
          <p:nvPr/>
        </p:nvSpPr>
        <p:spPr>
          <a:xfrm>
            <a:off x="5518925" y="3280200"/>
            <a:ext cx="2846400" cy="120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 sz="2400">
                <a:latin typeface="Comfortaa"/>
                <a:ea typeface="Comfortaa"/>
                <a:cs typeface="Comfortaa"/>
                <a:sym typeface="Comfortaa"/>
              </a:rPr>
              <a:t>¡Si! </a:t>
            </a:r>
            <a:endParaRPr sz="24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2400"/>
              <a:buFont typeface="Arial"/>
              <a:buNone/>
            </a:pPr>
            <a:r>
              <a:rPr lang="en" sz="2400">
                <a:latin typeface="Comfortaa"/>
                <a:ea typeface="Comfortaa"/>
                <a:cs typeface="Comfortaa"/>
                <a:sym typeface="Comfortaa"/>
              </a:rPr>
              <a:t>Es un </a:t>
            </a:r>
            <a:r>
              <a:rPr b="1" lang="en" sz="3200">
                <a:solidFill>
                  <a:srgbClr val="0000FF"/>
                </a:solidFill>
                <a:latin typeface="Comfortaa"/>
                <a:ea typeface="Comfortaa"/>
                <a:cs typeface="Comfortaa"/>
                <a:sym typeface="Comfortaa"/>
              </a:rPr>
              <a:t>PICO. </a:t>
            </a:r>
            <a:endParaRPr b="1" i="0" sz="3200" u="none" cap="none" strike="noStrike">
              <a:solidFill>
                <a:srgbClr val="0000FF"/>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85" name="Shape 85"/>
        <p:cNvGrpSpPr/>
        <p:nvPr/>
      </p:nvGrpSpPr>
      <p:grpSpPr>
        <a:xfrm>
          <a:off x="0" y="0"/>
          <a:ext cx="0" cy="0"/>
          <a:chOff x="0" y="0"/>
          <a:chExt cx="0" cy="0"/>
        </a:xfrm>
      </p:grpSpPr>
      <p:sp>
        <p:nvSpPr>
          <p:cNvPr id="86" name="Google Shape;86;p17"/>
          <p:cNvSpPr txBox="1"/>
          <p:nvPr/>
        </p:nvSpPr>
        <p:spPr>
          <a:xfrm>
            <a:off x="3655200" y="1334075"/>
            <a:ext cx="4441800" cy="51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pic>
        <p:nvPicPr>
          <p:cNvPr id="87" name="Google Shape;87;p17"/>
          <p:cNvPicPr preferRelativeResize="0"/>
          <p:nvPr/>
        </p:nvPicPr>
        <p:blipFill rotWithShape="1">
          <a:blip r:embed="rId3">
            <a:alphaModFix/>
          </a:blip>
          <a:srcRect b="0" l="0" r="0" t="0"/>
          <a:stretch/>
        </p:blipFill>
        <p:spPr>
          <a:xfrm>
            <a:off x="67550" y="1334078"/>
            <a:ext cx="5862525" cy="3707475"/>
          </a:xfrm>
          <a:prstGeom prst="rect">
            <a:avLst/>
          </a:prstGeom>
          <a:noFill/>
          <a:ln>
            <a:noFill/>
          </a:ln>
        </p:spPr>
      </p:pic>
      <p:sp>
        <p:nvSpPr>
          <p:cNvPr id="88" name="Google Shape;88;p17"/>
          <p:cNvSpPr txBox="1"/>
          <p:nvPr/>
        </p:nvSpPr>
        <p:spPr>
          <a:xfrm>
            <a:off x="130200" y="138825"/>
            <a:ext cx="4441800" cy="10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 sz="1800">
                <a:latin typeface="Comfortaa"/>
                <a:ea typeface="Comfortaa"/>
                <a:cs typeface="Comfortaa"/>
                <a:sym typeface="Comfortaa"/>
              </a:rPr>
              <a:t>Mira la foto de abajo.</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rPr lang="en" sz="1800">
                <a:latin typeface="Comfortaa"/>
                <a:ea typeface="Comfortaa"/>
                <a:cs typeface="Comfortaa"/>
                <a:sym typeface="Comfortaa"/>
              </a:rPr>
              <a:t> ¿Qué notas sobre los picos de estas aves?</a:t>
            </a:r>
            <a:r>
              <a:rPr b="0" i="0" lang="en" sz="1800" u="none" cap="none" strike="noStrike">
                <a:solidFill>
                  <a:srgbClr val="000000"/>
                </a:solidFill>
                <a:latin typeface="Comfortaa"/>
                <a:ea typeface="Comfortaa"/>
                <a:cs typeface="Comfortaa"/>
                <a:sym typeface="Comfortaa"/>
              </a:rPr>
              <a:t> </a:t>
            </a:r>
            <a:endParaRPr b="0" i="0" sz="1800" u="none" cap="none" strike="noStrike">
              <a:solidFill>
                <a:srgbClr val="000000"/>
              </a:solidFill>
              <a:latin typeface="Comfortaa"/>
              <a:ea typeface="Comfortaa"/>
              <a:cs typeface="Comfortaa"/>
              <a:sym typeface="Comfortaa"/>
            </a:endParaRPr>
          </a:p>
        </p:txBody>
      </p:sp>
      <p:sp>
        <p:nvSpPr>
          <p:cNvPr id="89" name="Google Shape;89;p17"/>
          <p:cNvSpPr txBox="1"/>
          <p:nvPr/>
        </p:nvSpPr>
        <p:spPr>
          <a:xfrm>
            <a:off x="6230775" y="439550"/>
            <a:ext cx="2614200" cy="133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Comfortaa"/>
                <a:ea typeface="Comfortaa"/>
                <a:cs typeface="Comfortaa"/>
                <a:sym typeface="Comfortaa"/>
              </a:rPr>
              <a:t>Noto que cada pájaro tiene un pico, ¡pero todos se ven diferentes entre sí!</a:t>
            </a:r>
            <a:endParaRPr b="0" i="0" sz="1400" u="none" cap="none" strike="noStrike">
              <a:solidFill>
                <a:srgbClr val="000000"/>
              </a:solidFill>
              <a:latin typeface="Comfortaa"/>
              <a:ea typeface="Comfortaa"/>
              <a:cs typeface="Comfortaa"/>
              <a:sym typeface="Comfortaa"/>
            </a:endParaRPr>
          </a:p>
        </p:txBody>
      </p:sp>
      <p:sp>
        <p:nvSpPr>
          <p:cNvPr id="90" name="Google Shape;90;p17"/>
          <p:cNvSpPr/>
          <p:nvPr/>
        </p:nvSpPr>
        <p:spPr>
          <a:xfrm>
            <a:off x="5810150" y="0"/>
            <a:ext cx="2922600" cy="1962600"/>
          </a:xfrm>
          <a:prstGeom prst="wedgeEllipseCallout">
            <a:avLst>
              <a:gd fmla="val -20833" name="adj1"/>
              <a:gd fmla="val 625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7"/>
          <p:cNvSpPr txBox="1"/>
          <p:nvPr/>
        </p:nvSpPr>
        <p:spPr>
          <a:xfrm>
            <a:off x="6076550" y="3377600"/>
            <a:ext cx="2776200" cy="15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 sz="1800">
                <a:latin typeface="Comfortaa"/>
                <a:ea typeface="Comfortaa"/>
                <a:cs typeface="Comfortaa"/>
                <a:sym typeface="Comfortaa"/>
              </a:rPr>
              <a:t>¡Los picos de las aves tienen formas diferentes según el tipo de alimento que consuman!</a:t>
            </a:r>
            <a:endParaRPr b="0" i="0" sz="1800" u="none" cap="none" strike="noStrike">
              <a:solidFill>
                <a:srgbClr val="000000"/>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CCCC"/>
        </a:solidFill>
      </p:bgPr>
    </p:bg>
    <p:spTree>
      <p:nvGrpSpPr>
        <p:cNvPr id="95" name="Shape 95"/>
        <p:cNvGrpSpPr/>
        <p:nvPr/>
      </p:nvGrpSpPr>
      <p:grpSpPr>
        <a:xfrm>
          <a:off x="0" y="0"/>
          <a:ext cx="0" cy="0"/>
          <a:chOff x="0" y="0"/>
          <a:chExt cx="0" cy="0"/>
        </a:xfrm>
      </p:grpSpPr>
      <p:sp>
        <p:nvSpPr>
          <p:cNvPr id="96" name="Google Shape;96;p18"/>
          <p:cNvSpPr txBox="1"/>
          <p:nvPr/>
        </p:nvSpPr>
        <p:spPr>
          <a:xfrm>
            <a:off x="2675900" y="1496000"/>
            <a:ext cx="3022800" cy="113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omfortaa"/>
              <a:ea typeface="Comfortaa"/>
              <a:cs typeface="Comfortaa"/>
              <a:sym typeface="Comfortaa"/>
            </a:endParaRPr>
          </a:p>
          <a:p>
            <a:pPr indent="0" lvl="0" marL="0" marR="0" rtl="0" algn="l">
              <a:lnSpc>
                <a:spcPct val="100000"/>
              </a:lnSpc>
              <a:spcBef>
                <a:spcPts val="0"/>
              </a:spcBef>
              <a:spcAft>
                <a:spcPts val="0"/>
              </a:spcAft>
              <a:buNone/>
            </a:pPr>
            <a:r>
              <a:rPr lang="en" sz="1800">
                <a:latin typeface="Comfortaa"/>
                <a:ea typeface="Comfortaa"/>
                <a:cs typeface="Comfortaa"/>
                <a:sym typeface="Comfortaa"/>
              </a:rPr>
              <a:t>¿Qué tipo de comida crees que comen las aves?</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
        <p:nvSpPr>
          <p:cNvPr id="97" name="Google Shape;97;p18"/>
          <p:cNvSpPr txBox="1"/>
          <p:nvPr/>
        </p:nvSpPr>
        <p:spPr>
          <a:xfrm>
            <a:off x="1966400" y="3115400"/>
            <a:ext cx="4441800" cy="51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pic>
        <p:nvPicPr>
          <p:cNvPr id="98" name="Google Shape;98;p18" title="worms"/>
          <p:cNvPicPr preferRelativeResize="0"/>
          <p:nvPr/>
        </p:nvPicPr>
        <p:blipFill rotWithShape="1">
          <a:blip r:embed="rId3">
            <a:alphaModFix/>
          </a:blip>
          <a:srcRect b="0" l="0" r="0" t="0"/>
          <a:stretch/>
        </p:blipFill>
        <p:spPr>
          <a:xfrm>
            <a:off x="6654925" y="507125"/>
            <a:ext cx="1704324" cy="1312726"/>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1439025" y="3470125"/>
            <a:ext cx="1628900" cy="1628900"/>
          </a:xfrm>
          <a:prstGeom prst="rect">
            <a:avLst/>
          </a:prstGeom>
          <a:noFill/>
          <a:ln>
            <a:noFill/>
          </a:ln>
        </p:spPr>
      </p:pic>
      <p:pic>
        <p:nvPicPr>
          <p:cNvPr id="100" name="Google Shape;100;p18"/>
          <p:cNvPicPr preferRelativeResize="0"/>
          <p:nvPr/>
        </p:nvPicPr>
        <p:blipFill rotWithShape="1">
          <a:blip r:embed="rId5">
            <a:alphaModFix/>
          </a:blip>
          <a:srcRect b="4988" l="14861" r="17244" t="0"/>
          <a:stretch/>
        </p:blipFill>
        <p:spPr>
          <a:xfrm>
            <a:off x="2897525" y="311425"/>
            <a:ext cx="2016002" cy="8690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195100" y="3893425"/>
            <a:ext cx="1742286" cy="91470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89624" y="1448788"/>
            <a:ext cx="1968845" cy="1312728"/>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7084200" y="2332375"/>
            <a:ext cx="1551751" cy="11788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3359050" y="3470122"/>
            <a:ext cx="1799075" cy="1409525"/>
          </a:xfrm>
          <a:prstGeom prst="rect">
            <a:avLst/>
          </a:prstGeom>
          <a:noFill/>
          <a:ln>
            <a:noFill/>
          </a:ln>
        </p:spPr>
      </p:pic>
      <p:sp>
        <p:nvSpPr>
          <p:cNvPr id="105" name="Google Shape;105;p18"/>
          <p:cNvSpPr txBox="1"/>
          <p:nvPr/>
        </p:nvSpPr>
        <p:spPr>
          <a:xfrm>
            <a:off x="3204150" y="0"/>
            <a:ext cx="1280100" cy="51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a:latin typeface="Comfortaa"/>
                <a:ea typeface="Comfortaa"/>
                <a:cs typeface="Comfortaa"/>
                <a:sym typeface="Comfortaa"/>
              </a:rPr>
              <a:t>peces</a:t>
            </a:r>
            <a:endParaRPr b="1">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1400"/>
              <a:buFont typeface="Arial"/>
              <a:buNone/>
            </a:pPr>
            <a:r>
              <a:t/>
            </a:r>
            <a:endParaRPr b="1">
              <a:latin typeface="Comfortaa"/>
              <a:ea typeface="Comfortaa"/>
              <a:cs typeface="Comfortaa"/>
              <a:sym typeface="Comfortaa"/>
            </a:endParaRPr>
          </a:p>
        </p:txBody>
      </p:sp>
      <p:sp>
        <p:nvSpPr>
          <p:cNvPr id="106" name="Google Shape;106;p18"/>
          <p:cNvSpPr txBox="1"/>
          <p:nvPr/>
        </p:nvSpPr>
        <p:spPr>
          <a:xfrm>
            <a:off x="6962888" y="208200"/>
            <a:ext cx="1088400" cy="30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Comfortaa"/>
                <a:ea typeface="Comfortaa"/>
                <a:cs typeface="Comfortaa"/>
                <a:sym typeface="Comfortaa"/>
              </a:rPr>
              <a:t>gusanos</a:t>
            </a:r>
            <a:endParaRPr b="1" i="0" sz="1400" u="none" cap="none" strike="noStrike">
              <a:solidFill>
                <a:srgbClr val="000000"/>
              </a:solidFill>
              <a:latin typeface="Comfortaa"/>
              <a:ea typeface="Comfortaa"/>
              <a:cs typeface="Comfortaa"/>
              <a:sym typeface="Comfortaa"/>
            </a:endParaRPr>
          </a:p>
        </p:txBody>
      </p:sp>
      <p:sp>
        <p:nvSpPr>
          <p:cNvPr id="107" name="Google Shape;107;p18"/>
          <p:cNvSpPr txBox="1"/>
          <p:nvPr/>
        </p:nvSpPr>
        <p:spPr>
          <a:xfrm>
            <a:off x="6806825" y="3579150"/>
            <a:ext cx="927600" cy="30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Comfortaa"/>
                <a:ea typeface="Comfortaa"/>
                <a:cs typeface="Comfortaa"/>
                <a:sym typeface="Comfortaa"/>
              </a:rPr>
              <a:t>carne</a:t>
            </a:r>
            <a:endParaRPr b="1" i="0" sz="1400" u="none" cap="none" strike="noStrike">
              <a:solidFill>
                <a:srgbClr val="000000"/>
              </a:solidFill>
              <a:latin typeface="Comfortaa"/>
              <a:ea typeface="Comfortaa"/>
              <a:cs typeface="Comfortaa"/>
              <a:sym typeface="Comfortaa"/>
            </a:endParaRPr>
          </a:p>
        </p:txBody>
      </p:sp>
      <p:sp>
        <p:nvSpPr>
          <p:cNvPr id="108" name="Google Shape;108;p18"/>
          <p:cNvSpPr txBox="1"/>
          <p:nvPr/>
        </p:nvSpPr>
        <p:spPr>
          <a:xfrm>
            <a:off x="587300" y="1027175"/>
            <a:ext cx="973500" cy="37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Comfortaa"/>
                <a:ea typeface="Comfortaa"/>
                <a:cs typeface="Comfortaa"/>
                <a:sym typeface="Comfortaa"/>
              </a:rPr>
              <a:t>néctar</a:t>
            </a:r>
            <a:endParaRPr b="1" i="0" sz="1400" u="none" cap="none" strike="noStrike">
              <a:solidFill>
                <a:srgbClr val="000000"/>
              </a:solidFill>
              <a:latin typeface="Comfortaa"/>
              <a:ea typeface="Comfortaa"/>
              <a:cs typeface="Comfortaa"/>
              <a:sym typeface="Comfortaa"/>
            </a:endParaRPr>
          </a:p>
        </p:txBody>
      </p:sp>
      <p:sp>
        <p:nvSpPr>
          <p:cNvPr id="109" name="Google Shape;109;p18"/>
          <p:cNvSpPr txBox="1"/>
          <p:nvPr/>
        </p:nvSpPr>
        <p:spPr>
          <a:xfrm>
            <a:off x="2407050" y="3073850"/>
            <a:ext cx="2077200" cy="30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Comfortaa"/>
                <a:ea typeface="Comfortaa"/>
                <a:cs typeface="Comfortaa"/>
                <a:sym typeface="Comfortaa"/>
              </a:rPr>
              <a:t>semillas y nueces</a:t>
            </a:r>
            <a:endParaRPr b="1" i="0" sz="1400" u="none" cap="none" strike="noStrike">
              <a:solidFill>
                <a:srgbClr val="000000"/>
              </a:solidFill>
              <a:latin typeface="Comfortaa"/>
              <a:ea typeface="Comfortaa"/>
              <a:cs typeface="Comfortaa"/>
              <a:sym typeface="Comfortaa"/>
            </a:endParaRPr>
          </a:p>
        </p:txBody>
      </p:sp>
      <p:sp>
        <p:nvSpPr>
          <p:cNvPr id="110" name="Google Shape;110;p18"/>
          <p:cNvSpPr txBox="1"/>
          <p:nvPr/>
        </p:nvSpPr>
        <p:spPr>
          <a:xfrm>
            <a:off x="7205500" y="1977675"/>
            <a:ext cx="1551600" cy="2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omfortaa"/>
                <a:ea typeface="Comfortaa"/>
                <a:cs typeface="Comfortaa"/>
                <a:sym typeface="Comfortaa"/>
              </a:rPr>
              <a:t>insectos</a:t>
            </a:r>
            <a:endParaRPr b="1" i="0" sz="1400" u="none" cap="none" strike="noStrike">
              <a:solidFill>
                <a:srgbClr val="000000"/>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14" name="Shape 114"/>
        <p:cNvGrpSpPr/>
        <p:nvPr/>
      </p:nvGrpSpPr>
      <p:grpSpPr>
        <a:xfrm>
          <a:off x="0" y="0"/>
          <a:ext cx="0" cy="0"/>
          <a:chOff x="0" y="0"/>
          <a:chExt cx="0" cy="0"/>
        </a:xfrm>
      </p:grpSpPr>
      <p:sp>
        <p:nvSpPr>
          <p:cNvPr id="115" name="Google Shape;115;p19"/>
          <p:cNvSpPr txBox="1"/>
          <p:nvPr/>
        </p:nvSpPr>
        <p:spPr>
          <a:xfrm>
            <a:off x="609200" y="377850"/>
            <a:ext cx="5706300" cy="91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latin typeface="Comfortaa"/>
                <a:ea typeface="Comfortaa"/>
                <a:cs typeface="Comfortaa"/>
                <a:sym typeface="Comfortaa"/>
              </a:rPr>
              <a:t>Ahora que hemos aprendido que diferentes pájaros tienen diferentes picos para que puedan comer diferentes tipos de alimentos ... vamos a hacer un juego de comparación.</a:t>
            </a:r>
            <a:endParaRPr sz="1800">
              <a:latin typeface="Comfortaa"/>
              <a:ea typeface="Comfortaa"/>
              <a:cs typeface="Comfortaa"/>
              <a:sym typeface="Comfortaa"/>
            </a:endParaRPr>
          </a:p>
        </p:txBody>
      </p:sp>
      <p:sp>
        <p:nvSpPr>
          <p:cNvPr id="116" name="Google Shape;116;p19"/>
          <p:cNvSpPr txBox="1"/>
          <p:nvPr/>
        </p:nvSpPr>
        <p:spPr>
          <a:xfrm>
            <a:off x="424125" y="2028100"/>
            <a:ext cx="7649700" cy="24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 sz="1800">
                <a:latin typeface="Comfortaa"/>
                <a:ea typeface="Comfortaa"/>
                <a:cs typeface="Comfortaa"/>
                <a:sym typeface="Comfortaa"/>
              </a:rPr>
              <a:t>Te voy a mostrar CUATRO picos de pájaros diferentes.</a:t>
            </a:r>
            <a:endParaRPr b="0" i="0" sz="1800" u="none"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rPr lang="en" sz="1800">
                <a:latin typeface="Comfortaa"/>
                <a:ea typeface="Comfortaa"/>
                <a:cs typeface="Comfortaa"/>
                <a:sym typeface="Comfortaa"/>
              </a:rPr>
              <a:t>Mire cada pico, uno a la vez. Escribe lo que notas sobre cada pico y cómo crees que ayuda al pájaro a conseguir comida, ¡luego compara tus observaciones con las nuestras! ¡Está bien si escribes cosas diferentes!</a:t>
            </a:r>
            <a:endParaRPr b="0" i="0" sz="1800" u="none"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None/>
            </a:pPr>
            <a:r>
              <a:rPr lang="en" sz="1800">
                <a:latin typeface="Comfortaa"/>
                <a:ea typeface="Comfortaa"/>
                <a:cs typeface="Comfortaa"/>
                <a:sym typeface="Comfortaa"/>
              </a:rPr>
              <a:t>Comenzaremos con un ejemplo.</a:t>
            </a:r>
            <a:endParaRPr sz="1800">
              <a:latin typeface="Comfortaa"/>
              <a:ea typeface="Comfortaa"/>
              <a:cs typeface="Comfortaa"/>
              <a:sym typeface="Comfortaa"/>
            </a:endParaRPr>
          </a:p>
          <a:p>
            <a:pPr indent="0" lvl="0" marL="0" marR="0" rtl="0" algn="l">
              <a:lnSpc>
                <a:spcPct val="100000"/>
              </a:lnSpc>
              <a:spcBef>
                <a:spcPts val="0"/>
              </a:spcBef>
              <a:spcAft>
                <a:spcPts val="0"/>
              </a:spcAft>
              <a:buNone/>
            </a:pPr>
            <a:r>
              <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800"/>
              <a:buFont typeface="Arial"/>
              <a:buNone/>
            </a:pPr>
            <a:r>
              <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20" name="Shape 120"/>
        <p:cNvGrpSpPr/>
        <p:nvPr/>
      </p:nvGrpSpPr>
      <p:grpSpPr>
        <a:xfrm>
          <a:off x="0" y="0"/>
          <a:ext cx="0" cy="0"/>
          <a:chOff x="0" y="0"/>
          <a:chExt cx="0" cy="0"/>
        </a:xfrm>
      </p:grpSpPr>
      <p:sp>
        <p:nvSpPr>
          <p:cNvPr id="121" name="Google Shape;121;p20"/>
          <p:cNvSpPr txBox="1"/>
          <p:nvPr/>
        </p:nvSpPr>
        <p:spPr>
          <a:xfrm>
            <a:off x="269900" y="208200"/>
            <a:ext cx="4441800" cy="51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lang="en" sz="3000">
                <a:latin typeface="Comfortaa"/>
                <a:ea typeface="Comfortaa"/>
                <a:cs typeface="Comfortaa"/>
                <a:sym typeface="Comfortaa"/>
              </a:rPr>
              <a:t>Ejemplo </a:t>
            </a:r>
            <a:endParaRPr b="0" i="0" sz="3000" u="none" cap="none" strike="noStrike">
              <a:solidFill>
                <a:srgbClr val="000000"/>
              </a:solidFill>
              <a:latin typeface="Comfortaa"/>
              <a:ea typeface="Comfortaa"/>
              <a:cs typeface="Comfortaa"/>
              <a:sym typeface="Comfortaa"/>
            </a:endParaRPr>
          </a:p>
        </p:txBody>
      </p:sp>
      <p:pic>
        <p:nvPicPr>
          <p:cNvPr id="122" name="Google Shape;122;p20"/>
          <p:cNvPicPr preferRelativeResize="0"/>
          <p:nvPr/>
        </p:nvPicPr>
        <p:blipFill rotWithShape="1">
          <a:blip r:embed="rId4">
            <a:alphaModFix/>
          </a:blip>
          <a:srcRect b="30044" l="22731" r="35125" t="21572"/>
          <a:stretch/>
        </p:blipFill>
        <p:spPr>
          <a:xfrm>
            <a:off x="104149" y="771125"/>
            <a:ext cx="3911974" cy="4086300"/>
          </a:xfrm>
          <a:prstGeom prst="rect">
            <a:avLst/>
          </a:prstGeom>
          <a:noFill/>
          <a:ln>
            <a:noFill/>
          </a:ln>
        </p:spPr>
      </p:pic>
      <p:sp>
        <p:nvSpPr>
          <p:cNvPr id="123" name="Google Shape;123;p20"/>
          <p:cNvSpPr txBox="1"/>
          <p:nvPr/>
        </p:nvSpPr>
        <p:spPr>
          <a:xfrm>
            <a:off x="4333675" y="2717925"/>
            <a:ext cx="4441800" cy="101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Comfortaa"/>
                <a:ea typeface="Comfortaa"/>
                <a:cs typeface="Comfortaa"/>
                <a:sym typeface="Comfortaa"/>
              </a:rPr>
              <a:t>Noto que el pico de este pájaro es </a:t>
            </a:r>
            <a:r>
              <a:rPr lang="en">
                <a:solidFill>
                  <a:srgbClr val="FF0000"/>
                </a:solidFill>
                <a:latin typeface="Comfortaa"/>
                <a:ea typeface="Comfortaa"/>
                <a:cs typeface="Comfortaa"/>
                <a:sym typeface="Comfortaa"/>
              </a:rPr>
              <a:t>pequeño y se abre muy ancho</a:t>
            </a:r>
            <a:r>
              <a:rPr lang="en">
                <a:latin typeface="Comfortaa"/>
                <a:ea typeface="Comfortaa"/>
                <a:cs typeface="Comfortaa"/>
                <a:sym typeface="Comfortaa"/>
              </a:rPr>
              <a:t>. Me recuerda a una </a:t>
            </a:r>
            <a:r>
              <a:rPr lang="en">
                <a:solidFill>
                  <a:srgbClr val="FF0000"/>
                </a:solidFill>
                <a:latin typeface="Comfortaa"/>
                <a:ea typeface="Comfortaa"/>
                <a:cs typeface="Comfortaa"/>
                <a:sym typeface="Comfortaa"/>
              </a:rPr>
              <a:t>red. </a:t>
            </a:r>
            <a:r>
              <a:rPr lang="en">
                <a:latin typeface="Comfortaa"/>
                <a:ea typeface="Comfortaa"/>
                <a:cs typeface="Comfortaa"/>
                <a:sym typeface="Comfortaa"/>
              </a:rPr>
              <a:t>¡Creo que este pico ayuda al pájaro a</a:t>
            </a:r>
            <a:r>
              <a:rPr lang="en">
                <a:solidFill>
                  <a:srgbClr val="FF0000"/>
                </a:solidFill>
                <a:latin typeface="Comfortaa"/>
                <a:ea typeface="Comfortaa"/>
                <a:cs typeface="Comfortaa"/>
                <a:sym typeface="Comfortaa"/>
              </a:rPr>
              <a:t> atrapar cosas</a:t>
            </a:r>
            <a:r>
              <a:rPr lang="en">
                <a:latin typeface="Comfortaa"/>
                <a:ea typeface="Comfortaa"/>
                <a:cs typeface="Comfortaa"/>
                <a:sym typeface="Comfortaa"/>
              </a:rPr>
              <a:t>, así que creo que come </a:t>
            </a:r>
            <a:r>
              <a:rPr lang="en">
                <a:solidFill>
                  <a:srgbClr val="FF0000"/>
                </a:solidFill>
                <a:latin typeface="Comfortaa"/>
                <a:ea typeface="Comfortaa"/>
                <a:cs typeface="Comfortaa"/>
                <a:sym typeface="Comfortaa"/>
              </a:rPr>
              <a:t>insectos!</a:t>
            </a:r>
            <a:endParaRPr>
              <a:solidFill>
                <a:srgbClr val="FF0000"/>
              </a:solidFill>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a:latin typeface="Comfortaa"/>
              <a:ea typeface="Comfortaa"/>
              <a:cs typeface="Comfortaa"/>
              <a:sym typeface="Comfortaa"/>
            </a:endParaRPr>
          </a:p>
        </p:txBody>
      </p:sp>
      <p:sp>
        <p:nvSpPr>
          <p:cNvPr id="124" name="Google Shape;124;p20"/>
          <p:cNvSpPr txBox="1"/>
          <p:nvPr/>
        </p:nvSpPr>
        <p:spPr>
          <a:xfrm>
            <a:off x="4572000" y="726300"/>
            <a:ext cx="3656100" cy="18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Comfortaa"/>
                <a:ea typeface="Comfortaa"/>
                <a:cs typeface="Comfortaa"/>
                <a:sym typeface="Comfortaa"/>
              </a:rPr>
              <a:t>Noto que el pico de este pájaro es ____________ y ​​___________. Me recuerda a ____________________.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 </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Creo que este pico ayuda al pájaro (A) _______________________________, entonces creo que  come (B) _______________________.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a:latin typeface="Comfortaa"/>
              <a:ea typeface="Comfortaa"/>
              <a:cs typeface="Comfortaa"/>
              <a:sym typeface="Comfortaa"/>
            </a:endParaRPr>
          </a:p>
        </p:txBody>
      </p:sp>
      <p:pic>
        <p:nvPicPr>
          <p:cNvPr id="125" name="Google Shape;125;p20"/>
          <p:cNvPicPr preferRelativeResize="0"/>
          <p:nvPr/>
        </p:nvPicPr>
        <p:blipFill rotWithShape="1">
          <a:blip r:embed="rId5">
            <a:alphaModFix/>
          </a:blip>
          <a:srcRect b="0" l="0" r="0" t="0"/>
          <a:stretch/>
        </p:blipFill>
        <p:spPr>
          <a:xfrm>
            <a:off x="4333675" y="3878350"/>
            <a:ext cx="1328000" cy="1013850"/>
          </a:xfrm>
          <a:prstGeom prst="rect">
            <a:avLst/>
          </a:prstGeom>
          <a:noFill/>
          <a:ln>
            <a:noFill/>
          </a:ln>
        </p:spPr>
      </p:pic>
      <p:pic>
        <p:nvPicPr>
          <p:cNvPr id="126" name="Google Shape;126;p20"/>
          <p:cNvPicPr preferRelativeResize="0"/>
          <p:nvPr/>
        </p:nvPicPr>
        <p:blipFill rotWithShape="1">
          <a:blip r:embed="rId6">
            <a:alphaModFix/>
          </a:blip>
          <a:srcRect b="16474" l="13343" r="8397" t="11077"/>
          <a:stretch/>
        </p:blipFill>
        <p:spPr>
          <a:xfrm>
            <a:off x="7521600" y="3805675"/>
            <a:ext cx="1115450" cy="115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130" name="Shape 130"/>
        <p:cNvGrpSpPr/>
        <p:nvPr/>
      </p:nvGrpSpPr>
      <p:grpSpPr>
        <a:xfrm>
          <a:off x="0" y="0"/>
          <a:ext cx="0" cy="0"/>
          <a:chOff x="0" y="0"/>
          <a:chExt cx="0" cy="0"/>
        </a:xfrm>
      </p:grpSpPr>
      <p:sp>
        <p:nvSpPr>
          <p:cNvPr id="131" name="Google Shape;131;p21"/>
          <p:cNvSpPr txBox="1"/>
          <p:nvPr/>
        </p:nvSpPr>
        <p:spPr>
          <a:xfrm>
            <a:off x="262963" y="85400"/>
            <a:ext cx="4192200" cy="117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lang="en" sz="3000">
                <a:latin typeface="Comfortaa"/>
                <a:ea typeface="Comfortaa"/>
                <a:cs typeface="Comfortaa"/>
                <a:sym typeface="Comfortaa"/>
              </a:rPr>
              <a:t>Pico 1: </a:t>
            </a:r>
            <a:endParaRPr b="0" i="0" sz="3000" u="none" cap="none" strike="noStrike">
              <a:solidFill>
                <a:srgbClr val="000000"/>
              </a:solidFill>
              <a:latin typeface="Comfortaa"/>
              <a:ea typeface="Comfortaa"/>
              <a:cs typeface="Comfortaa"/>
              <a:sym typeface="Comfortaa"/>
            </a:endParaRPr>
          </a:p>
        </p:txBody>
      </p:sp>
      <p:pic>
        <p:nvPicPr>
          <p:cNvPr id="132" name="Google Shape;132;p21"/>
          <p:cNvPicPr preferRelativeResize="0"/>
          <p:nvPr/>
        </p:nvPicPr>
        <p:blipFill rotWithShape="1">
          <a:blip r:embed="rId3">
            <a:alphaModFix/>
          </a:blip>
          <a:srcRect b="38566" l="39595" r="21501" t="3889"/>
          <a:stretch/>
        </p:blipFill>
        <p:spPr>
          <a:xfrm>
            <a:off x="456350" y="974550"/>
            <a:ext cx="3805425" cy="3627250"/>
          </a:xfrm>
          <a:prstGeom prst="rect">
            <a:avLst/>
          </a:prstGeom>
          <a:noFill/>
          <a:ln>
            <a:noFill/>
          </a:ln>
        </p:spPr>
      </p:pic>
      <p:sp>
        <p:nvSpPr>
          <p:cNvPr id="133" name="Google Shape;133;p21"/>
          <p:cNvSpPr txBox="1"/>
          <p:nvPr/>
        </p:nvSpPr>
        <p:spPr>
          <a:xfrm>
            <a:off x="4526575" y="672900"/>
            <a:ext cx="4455000" cy="145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Comfortaa"/>
                <a:ea typeface="Comfortaa"/>
                <a:cs typeface="Comfortaa"/>
                <a:sym typeface="Comfortaa"/>
              </a:rPr>
              <a:t>Noto que el pico de este pájaro es ____________ y ​​___________. Me recuerda a 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 </a:t>
            </a:r>
            <a:endParaRPr>
              <a:latin typeface="Comfortaa"/>
              <a:ea typeface="Comfortaa"/>
              <a:cs typeface="Comfortaa"/>
              <a:sym typeface="Comfortaa"/>
            </a:endParaRPr>
          </a:p>
          <a:p>
            <a:pPr indent="0" lvl="0" marL="0" marR="0" rtl="0" algn="l">
              <a:lnSpc>
                <a:spcPct val="100000"/>
              </a:lnSpc>
              <a:spcBef>
                <a:spcPts val="0"/>
              </a:spcBef>
              <a:spcAft>
                <a:spcPts val="0"/>
              </a:spcAft>
              <a:buNone/>
            </a:pPr>
            <a:r>
              <a:rPr lang="en">
                <a:latin typeface="Comfortaa"/>
                <a:ea typeface="Comfortaa"/>
                <a:cs typeface="Comfortaa"/>
                <a:sym typeface="Comfortaa"/>
              </a:rPr>
              <a:t>Creo que este pico ayuda al pájaro (A) _______________________________, así que creo que come (B) ___________________________.</a:t>
            </a:r>
            <a:endParaRPr>
              <a:latin typeface="Comfortaa"/>
              <a:ea typeface="Comfortaa"/>
              <a:cs typeface="Comfortaa"/>
              <a:sym typeface="Comfortaa"/>
            </a:endParaRPr>
          </a:p>
          <a:p>
            <a:pPr indent="0" lvl="0" marL="0" marR="0" rtl="0" algn="l">
              <a:lnSpc>
                <a:spcPct val="100000"/>
              </a:lnSpc>
              <a:spcBef>
                <a:spcPts val="0"/>
              </a:spcBef>
              <a:spcAft>
                <a:spcPts val="0"/>
              </a:spcAft>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
        <p:nvSpPr>
          <p:cNvPr id="134" name="Google Shape;134;p21"/>
          <p:cNvSpPr txBox="1"/>
          <p:nvPr/>
        </p:nvSpPr>
        <p:spPr>
          <a:xfrm>
            <a:off x="5073300" y="2288025"/>
            <a:ext cx="3080400" cy="18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latin typeface="Source Code Pro"/>
                <a:ea typeface="Source Code Pro"/>
                <a:cs typeface="Source Code Pro"/>
                <a:sym typeface="Source Code Pro"/>
              </a:rPr>
              <a:t>Noto que el pico de este pájaro es </a:t>
            </a:r>
            <a:r>
              <a:rPr lang="en">
                <a:solidFill>
                  <a:srgbClr val="FF0000"/>
                </a:solidFill>
                <a:latin typeface="Source Code Pro"/>
                <a:ea typeface="Source Code Pro"/>
                <a:cs typeface="Source Code Pro"/>
                <a:sym typeface="Source Code Pro"/>
              </a:rPr>
              <a:t>grande y puntiagudo</a:t>
            </a:r>
            <a:r>
              <a:rPr lang="en">
                <a:latin typeface="Source Code Pro"/>
                <a:ea typeface="Source Code Pro"/>
                <a:cs typeface="Source Code Pro"/>
                <a:sym typeface="Source Code Pro"/>
              </a:rPr>
              <a:t>. Me recuerda a un </a:t>
            </a:r>
            <a:r>
              <a:rPr lang="en">
                <a:solidFill>
                  <a:srgbClr val="FF0000"/>
                </a:solidFill>
                <a:latin typeface="Source Code Pro"/>
                <a:ea typeface="Source Code Pro"/>
                <a:cs typeface="Source Code Pro"/>
                <a:sym typeface="Source Code Pro"/>
              </a:rPr>
              <a:t>gancho</a:t>
            </a:r>
            <a:r>
              <a:rPr lang="en">
                <a:latin typeface="Source Code Pro"/>
                <a:ea typeface="Source Code Pro"/>
                <a:cs typeface="Source Code Pro"/>
                <a:sym typeface="Source Code Pro"/>
              </a:rPr>
              <a:t>. Creo que este pico ayuda al pájaro a </a:t>
            </a:r>
            <a:r>
              <a:rPr lang="en">
                <a:solidFill>
                  <a:srgbClr val="FF0000"/>
                </a:solidFill>
                <a:latin typeface="Source Code Pro"/>
                <a:ea typeface="Source Code Pro"/>
                <a:cs typeface="Source Code Pro"/>
                <a:sym typeface="Source Code Pro"/>
              </a:rPr>
              <a:t>agarrar y rasgar </a:t>
            </a:r>
            <a:r>
              <a:rPr lang="en">
                <a:latin typeface="Source Code Pro"/>
                <a:ea typeface="Source Code Pro"/>
                <a:cs typeface="Source Code Pro"/>
                <a:sym typeface="Source Code Pro"/>
              </a:rPr>
              <a:t>la comida, ¡así que creo que come </a:t>
            </a:r>
            <a:r>
              <a:rPr lang="en">
                <a:solidFill>
                  <a:srgbClr val="FF0000"/>
                </a:solidFill>
                <a:latin typeface="Source Code Pro"/>
                <a:ea typeface="Source Code Pro"/>
                <a:cs typeface="Source Code Pro"/>
                <a:sym typeface="Source Code Pro"/>
              </a:rPr>
              <a:t>carne</a:t>
            </a:r>
            <a:r>
              <a:rPr lang="en">
                <a:latin typeface="Source Code Pro"/>
                <a:ea typeface="Source Code Pro"/>
                <a:cs typeface="Source Code Pro"/>
                <a:sym typeface="Source Code Pro"/>
              </a:rPr>
              <a:t>!</a:t>
            </a:r>
            <a:endParaRPr>
              <a:latin typeface="Source Code Pro"/>
              <a:ea typeface="Source Code Pro"/>
              <a:cs typeface="Source Code Pro"/>
              <a:sym typeface="Source Code Pro"/>
            </a:endParaRPr>
          </a:p>
          <a:p>
            <a:pPr indent="0" lvl="0" marL="0" marR="0" rtl="0" algn="l">
              <a:lnSpc>
                <a:spcPct val="100000"/>
              </a:lnSpc>
              <a:spcBef>
                <a:spcPts val="0"/>
              </a:spcBef>
              <a:spcAft>
                <a:spcPts val="0"/>
              </a:spcAft>
              <a:buNone/>
            </a:pPr>
            <a:r>
              <a:t/>
            </a:r>
            <a:endParaRPr>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1400"/>
              <a:buFont typeface="Arial"/>
              <a:buNone/>
            </a:pPr>
            <a:r>
              <a:t/>
            </a:r>
            <a:endParaRPr>
              <a:latin typeface="Source Code Pro"/>
              <a:ea typeface="Source Code Pro"/>
              <a:cs typeface="Source Code Pro"/>
              <a:sym typeface="Source Code Pro"/>
            </a:endParaRPr>
          </a:p>
        </p:txBody>
      </p:sp>
      <p:sp>
        <p:nvSpPr>
          <p:cNvPr id="135" name="Google Shape;135;p21"/>
          <p:cNvSpPr/>
          <p:nvPr/>
        </p:nvSpPr>
        <p:spPr>
          <a:xfrm>
            <a:off x="2207113" y="2127000"/>
            <a:ext cx="3653100" cy="2316900"/>
          </a:xfrm>
          <a:prstGeom prst="wedgeEllipseCallout">
            <a:avLst>
              <a:gd fmla="val -20833" name="adj1"/>
              <a:gd fmla="val 62500" name="adj2"/>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 name="Google Shape;136;p21"/>
          <p:cNvPicPr preferRelativeResize="0"/>
          <p:nvPr/>
        </p:nvPicPr>
        <p:blipFill rotWithShape="1">
          <a:blip r:embed="rId4">
            <a:alphaModFix/>
          </a:blip>
          <a:srcRect b="15009" l="22020" r="23630" t="6120"/>
          <a:stretch/>
        </p:blipFill>
        <p:spPr>
          <a:xfrm>
            <a:off x="6408175" y="3986775"/>
            <a:ext cx="620650" cy="971650"/>
          </a:xfrm>
          <a:prstGeom prst="rect">
            <a:avLst/>
          </a:prstGeom>
          <a:noFill/>
          <a:ln>
            <a:noFill/>
          </a:ln>
        </p:spPr>
      </p:pic>
      <p:pic>
        <p:nvPicPr>
          <p:cNvPr id="137" name="Google Shape;137;p21"/>
          <p:cNvPicPr preferRelativeResize="0"/>
          <p:nvPr/>
        </p:nvPicPr>
        <p:blipFill rotWithShape="1">
          <a:blip r:embed="rId5">
            <a:alphaModFix/>
          </a:blip>
          <a:srcRect b="0" l="0" r="0" t="0"/>
          <a:stretch/>
        </p:blipFill>
        <p:spPr>
          <a:xfrm>
            <a:off x="7466850" y="4088100"/>
            <a:ext cx="1084899" cy="569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